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352" r:id="rId2"/>
    <p:sldId id="325" r:id="rId3"/>
    <p:sldId id="327" r:id="rId4"/>
    <p:sldId id="328" r:id="rId5"/>
    <p:sldId id="326" r:id="rId6"/>
    <p:sldId id="324"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0" d="100"/>
          <a:sy n="110" d="100"/>
        </p:scale>
        <p:origin x="154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37A0E-478D-45BC-967D-E7786D27BD60}" type="datetimeFigureOut">
              <a:rPr lang="en-GB" smtClean="0"/>
              <a:t>26/10/2020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2195B-320D-41A2-AF21-4E62A2A3AF5F}" type="slidenum">
              <a:rPr lang="en-GB" smtClean="0"/>
              <a:t>‹#›</a:t>
            </a:fld>
            <a:endParaRPr lang="en-GB"/>
          </a:p>
        </p:txBody>
      </p:sp>
    </p:spTree>
    <p:extLst>
      <p:ext uri="{BB962C8B-B14F-4D97-AF65-F5344CB8AC3E}">
        <p14:creationId xmlns:p14="http://schemas.microsoft.com/office/powerpoint/2010/main" val="3067845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effectLst/>
                <a:latin typeface="Georgia" panose="02040502050405020303" pitchFamily="18" charset="0"/>
              </a:rPr>
              <a:t>Thomas is born in 1750 to Richard and Ann Mattingly in Wootton St. Thomas, where the family have lived for many years. He is the second son of their four children. He moves to the larger  Market town of Whitchurch, which is 10 miles away by 1778, whilst the rest of his family remain in the village. Here he marries Sarah Alford  before 1778, as this is the year his first child William is born. He goes on to father at least six more children. There are a number of records for the family in the Parish Register for All Hallows Church where they would have worshipped. When Thomas died in 1832 at Whitchurch, he was shown as having lived for 86 years, a good age for those times.</a:t>
            </a:r>
            <a:endParaRPr lang="en-GB" sz="1200" dirty="0">
              <a:solidFill>
                <a:schemeClr val="bg1"/>
              </a:solidFill>
              <a:latin typeface="Georgia" panose="02040502050405020303" pitchFamily="18" charset="0"/>
            </a:endParaRPr>
          </a:p>
          <a:p>
            <a:endParaRPr lang="en-GB" dirty="0"/>
          </a:p>
        </p:txBody>
      </p:sp>
      <p:sp>
        <p:nvSpPr>
          <p:cNvPr id="4" name="Slide Number Placeholder 3"/>
          <p:cNvSpPr>
            <a:spLocks noGrp="1"/>
          </p:cNvSpPr>
          <p:nvPr>
            <p:ph type="sldNum" sz="quarter" idx="5"/>
          </p:nvPr>
        </p:nvSpPr>
        <p:spPr/>
        <p:txBody>
          <a:bodyPr/>
          <a:lstStyle/>
          <a:p>
            <a:fld id="{9F090824-84DC-4EFF-99DE-7354EFFBFF80}" type="slidenum">
              <a:rPr lang="en-GB" smtClean="0"/>
              <a:t>1</a:t>
            </a:fld>
            <a:endParaRPr lang="en-GB"/>
          </a:p>
        </p:txBody>
      </p:sp>
    </p:spTree>
    <p:extLst>
      <p:ext uri="{BB962C8B-B14F-4D97-AF65-F5344CB8AC3E}">
        <p14:creationId xmlns:p14="http://schemas.microsoft.com/office/powerpoint/2010/main" val="426895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Arial" panose="020B0604020202020204" pitchFamily="34" charset="0"/>
              </a:rPr>
              <a:t>The map shown here  of Whitchurch shows  the large Hurstbourne Park estate owned by the Duke of Portsmouth, which may have been where the Mattingly family were employed.</a:t>
            </a:r>
            <a:endParaRPr lang="en-GB" dirty="0"/>
          </a:p>
        </p:txBody>
      </p:sp>
      <p:sp>
        <p:nvSpPr>
          <p:cNvPr id="4" name="Slide Number Placeholder 3"/>
          <p:cNvSpPr>
            <a:spLocks noGrp="1"/>
          </p:cNvSpPr>
          <p:nvPr>
            <p:ph type="sldNum" sz="quarter" idx="5"/>
          </p:nvPr>
        </p:nvSpPr>
        <p:spPr/>
        <p:txBody>
          <a:bodyPr/>
          <a:lstStyle/>
          <a:p>
            <a:fld id="{9F090824-84DC-4EFF-99DE-7354EFFBFF80}" type="slidenum">
              <a:rPr lang="en-GB" smtClean="0"/>
              <a:t>2</a:t>
            </a:fld>
            <a:endParaRPr lang="en-GB"/>
          </a:p>
        </p:txBody>
      </p:sp>
    </p:spTree>
    <p:extLst>
      <p:ext uri="{BB962C8B-B14F-4D97-AF65-F5344CB8AC3E}">
        <p14:creationId xmlns:p14="http://schemas.microsoft.com/office/powerpoint/2010/main" val="194074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latin typeface="Arial" panose="020B0604020202020204" pitchFamily="34" charset="0"/>
              </a:rPr>
              <a:t>Hurstbourne Park is a country house and 1200-acre estate. The house was surrounded by a landscape park and pleasure ground and an ancient deer park. John Wallop, the 2</a:t>
            </a:r>
            <a:r>
              <a:rPr lang="en-GB" b="0" i="0" baseline="30000" dirty="0">
                <a:solidFill>
                  <a:srgbClr val="202122"/>
                </a:solidFill>
                <a:effectLst/>
                <a:latin typeface="Arial" panose="020B0604020202020204" pitchFamily="34" charset="0"/>
              </a:rPr>
              <a:t>nd</a:t>
            </a:r>
            <a:r>
              <a:rPr lang="en-GB" b="0" i="0" dirty="0">
                <a:solidFill>
                  <a:srgbClr val="202122"/>
                </a:solidFill>
                <a:effectLst/>
                <a:latin typeface="Arial" panose="020B0604020202020204" pitchFamily="34" charset="0"/>
              </a:rPr>
              <a:t> Earl of Portsmouth inherited it in 1762 and commissioned a new house, designed by James Wyatt, which was later demolished and rebuilt in 1891.</a:t>
            </a:r>
            <a:endParaRPr lang="en-GB" dirty="0"/>
          </a:p>
        </p:txBody>
      </p:sp>
      <p:sp>
        <p:nvSpPr>
          <p:cNvPr id="4" name="Slide Number Placeholder 3"/>
          <p:cNvSpPr>
            <a:spLocks noGrp="1"/>
          </p:cNvSpPr>
          <p:nvPr>
            <p:ph type="sldNum" sz="quarter" idx="5"/>
          </p:nvPr>
        </p:nvSpPr>
        <p:spPr/>
        <p:txBody>
          <a:bodyPr/>
          <a:lstStyle/>
          <a:p>
            <a:fld id="{9F090824-84DC-4EFF-99DE-7354EFFBFF80}" type="slidenum">
              <a:rPr lang="en-GB" smtClean="0"/>
              <a:t>3</a:t>
            </a:fld>
            <a:endParaRPr lang="en-GB"/>
          </a:p>
        </p:txBody>
      </p:sp>
    </p:spTree>
    <p:extLst>
      <p:ext uri="{BB962C8B-B14F-4D97-AF65-F5344CB8AC3E}">
        <p14:creationId xmlns:p14="http://schemas.microsoft.com/office/powerpoint/2010/main" val="3911204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Thomas Mattingly`s son was a Gardener and this may well have been his occupation as well in the extensive Gardens of the House revealed on these plans. The photos at the bottom show the house that was rebuilt in 1891 and as its today</a:t>
            </a:r>
          </a:p>
        </p:txBody>
      </p:sp>
      <p:sp>
        <p:nvSpPr>
          <p:cNvPr id="4" name="Slide Number Placeholder 3"/>
          <p:cNvSpPr>
            <a:spLocks noGrp="1"/>
          </p:cNvSpPr>
          <p:nvPr>
            <p:ph type="sldNum" sz="quarter" idx="5"/>
          </p:nvPr>
        </p:nvSpPr>
        <p:spPr/>
        <p:txBody>
          <a:bodyPr/>
          <a:lstStyle/>
          <a:p>
            <a:fld id="{9F090824-84DC-4EFF-99DE-7354EFFBFF80}" type="slidenum">
              <a:rPr lang="en-GB" smtClean="0"/>
              <a:t>4</a:t>
            </a:fld>
            <a:endParaRPr lang="en-GB"/>
          </a:p>
        </p:txBody>
      </p:sp>
    </p:spTree>
    <p:extLst>
      <p:ext uri="{BB962C8B-B14F-4D97-AF65-F5344CB8AC3E}">
        <p14:creationId xmlns:p14="http://schemas.microsoft.com/office/powerpoint/2010/main" val="88372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verdana" panose="020B0604030504040204" pitchFamily="34" charset="0"/>
              </a:rPr>
              <a:t>Whitchurch contains a number of historic buildings in its centre including the Town Hall built at the end of the 18</a:t>
            </a:r>
            <a:r>
              <a:rPr lang="en-GB" b="0" i="0" baseline="30000" dirty="0">
                <a:solidFill>
                  <a:srgbClr val="000000"/>
                </a:solidFill>
                <a:effectLst/>
                <a:latin typeface="verdana" panose="020B0604030504040204" pitchFamily="34" charset="0"/>
              </a:rPr>
              <a:t>th</a:t>
            </a:r>
            <a:r>
              <a:rPr lang="en-GB" b="0" i="0" dirty="0">
                <a:solidFill>
                  <a:srgbClr val="000000"/>
                </a:solidFill>
                <a:effectLst/>
                <a:latin typeface="verdana" panose="020B0604030504040204" pitchFamily="34" charset="0"/>
              </a:rPr>
              <a:t> century. Local industry included flour milling, silk manufacture and the production of woollen cloth. All Hallows Church, where the Mattingly`s would have worshipped dates back to Norman times. </a:t>
            </a:r>
            <a:endParaRPr lang="en-GB" dirty="0"/>
          </a:p>
        </p:txBody>
      </p:sp>
      <p:sp>
        <p:nvSpPr>
          <p:cNvPr id="4" name="Slide Number Placeholder 3"/>
          <p:cNvSpPr>
            <a:spLocks noGrp="1"/>
          </p:cNvSpPr>
          <p:nvPr>
            <p:ph type="sldNum" sz="quarter" idx="5"/>
          </p:nvPr>
        </p:nvSpPr>
        <p:spPr/>
        <p:txBody>
          <a:bodyPr/>
          <a:lstStyle/>
          <a:p>
            <a:fld id="{9F090824-84DC-4EFF-99DE-7354EFFBFF80}" type="slidenum">
              <a:rPr lang="en-GB" smtClean="0"/>
              <a:t>5</a:t>
            </a:fld>
            <a:endParaRPr lang="en-GB"/>
          </a:p>
        </p:txBody>
      </p:sp>
    </p:spTree>
    <p:extLst>
      <p:ext uri="{BB962C8B-B14F-4D97-AF65-F5344CB8AC3E}">
        <p14:creationId xmlns:p14="http://schemas.microsoft.com/office/powerpoint/2010/main" val="265551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D2228"/>
                </a:solidFill>
                <a:effectLst/>
                <a:latin typeface="Helvetica Neue"/>
              </a:rPr>
              <a:t>Through studying the Census and Tithe Maps I have found out the path taken by one of Thomas`s daughters, Sarah who was born in 1791  who married Christopher Rampton of Monk </a:t>
            </a:r>
            <a:r>
              <a:rPr lang="en-GB" b="0" i="0" dirty="0" err="1">
                <a:solidFill>
                  <a:srgbClr val="1D2228"/>
                </a:solidFill>
                <a:effectLst/>
                <a:latin typeface="Helvetica Neue"/>
              </a:rPr>
              <a:t>Sheborne</a:t>
            </a:r>
            <a:r>
              <a:rPr lang="en-GB" b="0" i="0" dirty="0">
                <a:solidFill>
                  <a:srgbClr val="1D2228"/>
                </a:solidFill>
                <a:effectLst/>
                <a:latin typeface="Helvetica Neue"/>
              </a:rPr>
              <a:t> in 1818. They made their home in this village a sort distance from Wootton St. Lawrence and were to have six children there. It has been possible to locate their small cottage precisely. It formed part of a group owned by other members of the Rampton family.</a:t>
            </a:r>
            <a:endParaRPr lang="en-GB" sz="1200" dirty="0">
              <a:solidFill>
                <a:schemeClr val="bg1"/>
              </a:solidFill>
              <a:latin typeface="Georgia" panose="02040502050405020303" pitchFamily="18" charset="0"/>
            </a:endParaRPr>
          </a:p>
          <a:p>
            <a:endParaRPr lang="en-GB" dirty="0"/>
          </a:p>
        </p:txBody>
      </p:sp>
      <p:sp>
        <p:nvSpPr>
          <p:cNvPr id="4" name="Slide Number Placeholder 3"/>
          <p:cNvSpPr>
            <a:spLocks noGrp="1"/>
          </p:cNvSpPr>
          <p:nvPr>
            <p:ph type="sldNum" sz="quarter" idx="5"/>
          </p:nvPr>
        </p:nvSpPr>
        <p:spPr/>
        <p:txBody>
          <a:bodyPr/>
          <a:lstStyle/>
          <a:p>
            <a:fld id="{9F090824-84DC-4EFF-99DE-7354EFFBFF80}" type="slidenum">
              <a:rPr lang="en-GB" smtClean="0"/>
              <a:t>6</a:t>
            </a:fld>
            <a:endParaRPr lang="en-GB"/>
          </a:p>
        </p:txBody>
      </p:sp>
    </p:spTree>
    <p:extLst>
      <p:ext uri="{BB962C8B-B14F-4D97-AF65-F5344CB8AC3E}">
        <p14:creationId xmlns:p14="http://schemas.microsoft.com/office/powerpoint/2010/main" val="1989573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33EC3F-C004-4971-8C67-7F3A13857925}" type="datetimeFigureOut">
              <a:rPr lang="en-GB" smtClean="0"/>
              <a:t>26/10/2020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420864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33EC3F-C004-4971-8C67-7F3A13857925}" type="datetimeFigureOut">
              <a:rPr lang="en-GB" smtClean="0"/>
              <a:t>26/10/2020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20940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33EC3F-C004-4971-8C67-7F3A13857925}" type="datetimeFigureOut">
              <a:rPr lang="en-GB" smtClean="0"/>
              <a:t>26/10/2020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27377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33EC3F-C004-4971-8C67-7F3A13857925}" type="datetimeFigureOut">
              <a:rPr lang="en-GB" smtClean="0"/>
              <a:t>26/10/2020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412679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33EC3F-C004-4971-8C67-7F3A13857925}" type="datetimeFigureOut">
              <a:rPr lang="en-GB" smtClean="0"/>
              <a:t>26/10/2020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106623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33EC3F-C004-4971-8C67-7F3A13857925}" type="datetimeFigureOut">
              <a:rPr lang="en-GB" smtClean="0"/>
              <a:t>26/10/2020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257533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33EC3F-C004-4971-8C67-7F3A13857925}" type="datetimeFigureOut">
              <a:rPr lang="en-GB" smtClean="0"/>
              <a:t>26/10/2020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216085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33EC3F-C004-4971-8C67-7F3A13857925}" type="datetimeFigureOut">
              <a:rPr lang="en-GB" smtClean="0"/>
              <a:t>26/10/2020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138716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3EC3F-C004-4971-8C67-7F3A13857925}" type="datetimeFigureOut">
              <a:rPr lang="en-GB" smtClean="0"/>
              <a:t>26/10/2020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270418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33EC3F-C004-4971-8C67-7F3A13857925}" type="datetimeFigureOut">
              <a:rPr lang="en-GB" smtClean="0"/>
              <a:t>26/10/2020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342964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33EC3F-C004-4971-8C67-7F3A13857925}" type="datetimeFigureOut">
              <a:rPr lang="en-GB" smtClean="0"/>
              <a:t>26/10/2020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2E8A22-5F80-4D41-AAAC-E3277180B295}" type="slidenum">
              <a:rPr lang="en-GB" smtClean="0"/>
              <a:t>‹#›</a:t>
            </a:fld>
            <a:endParaRPr lang="en-GB"/>
          </a:p>
        </p:txBody>
      </p:sp>
    </p:spTree>
    <p:extLst>
      <p:ext uri="{BB962C8B-B14F-4D97-AF65-F5344CB8AC3E}">
        <p14:creationId xmlns:p14="http://schemas.microsoft.com/office/powerpoint/2010/main" val="169436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3EC3F-C004-4971-8C67-7F3A13857925}" type="datetimeFigureOut">
              <a:rPr lang="en-GB" smtClean="0"/>
              <a:t>26/10/2020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E8A22-5F80-4D41-AAAC-E3277180B295}" type="slidenum">
              <a:rPr lang="en-GB" smtClean="0"/>
              <a:t>‹#›</a:t>
            </a:fld>
            <a:endParaRPr lang="en-GB"/>
          </a:p>
        </p:txBody>
      </p:sp>
    </p:spTree>
    <p:extLst>
      <p:ext uri="{BB962C8B-B14F-4D97-AF65-F5344CB8AC3E}">
        <p14:creationId xmlns:p14="http://schemas.microsoft.com/office/powerpoint/2010/main" val="2639388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4.xml"/><Relationship Id="rId7"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E52A9-53CB-40D1-AFEB-8D960CA4487C}"/>
              </a:ext>
            </a:extLst>
          </p:cNvPr>
          <p:cNvSpPr/>
          <p:nvPr/>
        </p:nvSpPr>
        <p:spPr>
          <a:xfrm>
            <a:off x="-14991" y="-1"/>
            <a:ext cx="9158991" cy="68519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ACE9FC1-E313-41D2-BDC9-FEAEEFAF2070}"/>
              </a:ext>
            </a:extLst>
          </p:cNvPr>
          <p:cNvSpPr txBox="1"/>
          <p:nvPr/>
        </p:nvSpPr>
        <p:spPr>
          <a:xfrm>
            <a:off x="-28979" y="6057"/>
            <a:ext cx="9143999" cy="461665"/>
          </a:xfrm>
          <a:prstGeom prst="rect">
            <a:avLst/>
          </a:prstGeom>
          <a:noFill/>
        </p:spPr>
        <p:txBody>
          <a:bodyPr wrap="square">
            <a:spAutoFit/>
          </a:bodyPr>
          <a:lstStyle/>
          <a:p>
            <a:pPr algn="ctr"/>
            <a:r>
              <a:rPr lang="en-GB" sz="2400" dirty="0">
                <a:solidFill>
                  <a:schemeClr val="bg1"/>
                </a:solidFill>
                <a:latin typeface="Georgia" panose="02040502050405020303" pitchFamily="18" charset="0"/>
              </a:rPr>
              <a:t>Thomas Mattingly (1750–1832)</a:t>
            </a:r>
          </a:p>
        </p:txBody>
      </p:sp>
      <p:pic>
        <p:nvPicPr>
          <p:cNvPr id="6" name="Picture 5" descr="An old stone building&#10;&#10;Description automatically generated">
            <a:extLst>
              <a:ext uri="{FF2B5EF4-FFF2-40B4-BE49-F238E27FC236}">
                <a16:creationId xmlns:a16="http://schemas.microsoft.com/office/drawing/2014/main" id="{85B2D420-7144-4EF2-9029-9064D82E10B8}"/>
              </a:ext>
            </a:extLst>
          </p:cNvPr>
          <p:cNvPicPr>
            <a:picLocks noChangeAspect="1"/>
          </p:cNvPicPr>
          <p:nvPr/>
        </p:nvPicPr>
        <p:blipFill rotWithShape="1">
          <a:blip r:embed="rId3">
            <a:extLst>
              <a:ext uri="{28A0092B-C50C-407E-A947-70E740481C1C}">
                <a14:useLocalDpi xmlns:a14="http://schemas.microsoft.com/office/drawing/2010/main" val="0"/>
              </a:ext>
            </a:extLst>
          </a:blip>
          <a:srcRect l="16950" t="14447"/>
          <a:stretch/>
        </p:blipFill>
        <p:spPr>
          <a:xfrm>
            <a:off x="104391" y="2324147"/>
            <a:ext cx="5784402" cy="4221388"/>
          </a:xfrm>
          <a:prstGeom prst="rect">
            <a:avLst/>
          </a:prstGeom>
        </p:spPr>
      </p:pic>
      <p:pic>
        <p:nvPicPr>
          <p:cNvPr id="4" name="Picture 3">
            <a:extLst>
              <a:ext uri="{FF2B5EF4-FFF2-40B4-BE49-F238E27FC236}">
                <a16:creationId xmlns:a16="http://schemas.microsoft.com/office/drawing/2014/main" id="{7BC2BE34-5441-454A-8A2A-0C24A78FA739}"/>
              </a:ext>
            </a:extLst>
          </p:cNvPr>
          <p:cNvPicPr>
            <a:picLocks noChangeAspect="1"/>
          </p:cNvPicPr>
          <p:nvPr/>
        </p:nvPicPr>
        <p:blipFill rotWithShape="1">
          <a:blip r:embed="rId4"/>
          <a:srcRect l="60662" t="37826" r="31038" b="22227"/>
          <a:stretch/>
        </p:blipFill>
        <p:spPr>
          <a:xfrm>
            <a:off x="8195817" y="2302679"/>
            <a:ext cx="857486" cy="4249523"/>
          </a:xfrm>
          <a:prstGeom prst="rect">
            <a:avLst/>
          </a:prstGeom>
        </p:spPr>
      </p:pic>
      <p:pic>
        <p:nvPicPr>
          <p:cNvPr id="5" name="Picture 4">
            <a:extLst>
              <a:ext uri="{FF2B5EF4-FFF2-40B4-BE49-F238E27FC236}">
                <a16:creationId xmlns:a16="http://schemas.microsoft.com/office/drawing/2014/main" id="{43DB6F7F-4791-49FC-9A2E-21213A7913DC}"/>
              </a:ext>
            </a:extLst>
          </p:cNvPr>
          <p:cNvPicPr>
            <a:picLocks noChangeAspect="1"/>
          </p:cNvPicPr>
          <p:nvPr/>
        </p:nvPicPr>
        <p:blipFill rotWithShape="1">
          <a:blip r:embed="rId4"/>
          <a:srcRect l="35355" t="37826" r="45583" b="22227"/>
          <a:stretch/>
        </p:blipFill>
        <p:spPr>
          <a:xfrm>
            <a:off x="5987926" y="2302679"/>
            <a:ext cx="2207891" cy="4236623"/>
          </a:xfrm>
          <a:prstGeom prst="rect">
            <a:avLst/>
          </a:prstGeom>
        </p:spPr>
      </p:pic>
      <p:sp>
        <p:nvSpPr>
          <p:cNvPr id="56" name="Rectangle 69">
            <a:extLst>
              <a:ext uri="{FF2B5EF4-FFF2-40B4-BE49-F238E27FC236}">
                <a16:creationId xmlns:a16="http://schemas.microsoft.com/office/drawing/2014/main" id="{086DFDF3-2D4C-42BC-B685-DA10B6731A87}"/>
              </a:ext>
            </a:extLst>
          </p:cNvPr>
          <p:cNvSpPr>
            <a:spLocks noChangeArrowheads="1"/>
          </p:cNvSpPr>
          <p:nvPr/>
        </p:nvSpPr>
        <p:spPr bwMode="auto">
          <a:xfrm>
            <a:off x="6891609" y="1574268"/>
            <a:ext cx="1063901" cy="602904"/>
          </a:xfrm>
          <a:prstGeom prst="rect">
            <a:avLst/>
          </a:prstGeom>
          <a:solidFill>
            <a:srgbClr val="E8D1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Christopher</a:t>
            </a:r>
            <a:br>
              <a:rPr lang="en-GB" altLang="en-US" sz="800" dirty="0">
                <a:latin typeface="Arial" panose="020B0604020202020204" pitchFamily="34" charset="0"/>
              </a:rPr>
            </a:br>
            <a:r>
              <a:rPr lang="en-GB" altLang="en-US" sz="800" dirty="0">
                <a:latin typeface="Arial" panose="020B0604020202020204" pitchFamily="34" charset="0"/>
              </a:rPr>
              <a:t> Rampton</a:t>
            </a:r>
          </a:p>
          <a:p>
            <a:pPr algn="ctr" eaLnBrk="1" hangingPunct="1">
              <a:spcBef>
                <a:spcPct val="0"/>
              </a:spcBef>
              <a:buFontTx/>
              <a:buNone/>
            </a:pPr>
            <a:r>
              <a:rPr lang="en-GB" altLang="en-US" sz="800" dirty="0">
                <a:latin typeface="Arial" panose="020B0604020202020204" pitchFamily="34" charset="0"/>
              </a:rPr>
              <a:t>Monk Sherborne</a:t>
            </a:r>
          </a:p>
          <a:p>
            <a:pPr algn="ctr" eaLnBrk="1" hangingPunct="1">
              <a:spcBef>
                <a:spcPct val="0"/>
              </a:spcBef>
              <a:buFontTx/>
              <a:buNone/>
            </a:pPr>
            <a:r>
              <a:rPr lang="en-GB" altLang="en-US" sz="800" dirty="0">
                <a:latin typeface="Arial" panose="020B0604020202020204" pitchFamily="34" charset="0"/>
              </a:rPr>
              <a:t>1790 - 1865</a:t>
            </a:r>
          </a:p>
        </p:txBody>
      </p:sp>
      <p:sp>
        <p:nvSpPr>
          <p:cNvPr id="58" name="Line 5">
            <a:extLst>
              <a:ext uri="{FF2B5EF4-FFF2-40B4-BE49-F238E27FC236}">
                <a16:creationId xmlns:a16="http://schemas.microsoft.com/office/drawing/2014/main" id="{45E3CE59-E321-4589-82F9-F7A76DA56183}"/>
              </a:ext>
            </a:extLst>
          </p:cNvPr>
          <p:cNvSpPr>
            <a:spLocks noChangeShapeType="1"/>
          </p:cNvSpPr>
          <p:nvPr/>
        </p:nvSpPr>
        <p:spPr bwMode="auto">
          <a:xfrm>
            <a:off x="6729646" y="1757875"/>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Line 6">
            <a:extLst>
              <a:ext uri="{FF2B5EF4-FFF2-40B4-BE49-F238E27FC236}">
                <a16:creationId xmlns:a16="http://schemas.microsoft.com/office/drawing/2014/main" id="{7E498193-80F7-4FF2-87CA-103F2F553DBE}"/>
              </a:ext>
            </a:extLst>
          </p:cNvPr>
          <p:cNvSpPr>
            <a:spLocks noChangeShapeType="1"/>
          </p:cNvSpPr>
          <p:nvPr/>
        </p:nvSpPr>
        <p:spPr bwMode="auto">
          <a:xfrm>
            <a:off x="6729646" y="1834075"/>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8" name="TextBox 107">
            <a:extLst>
              <a:ext uri="{FF2B5EF4-FFF2-40B4-BE49-F238E27FC236}">
                <a16:creationId xmlns:a16="http://schemas.microsoft.com/office/drawing/2014/main" id="{7D77D660-8891-4C7D-9FCE-8978785AAC13}"/>
              </a:ext>
            </a:extLst>
          </p:cNvPr>
          <p:cNvSpPr txBox="1"/>
          <p:nvPr/>
        </p:nvSpPr>
        <p:spPr>
          <a:xfrm>
            <a:off x="199392" y="6545535"/>
            <a:ext cx="5001699" cy="276999"/>
          </a:xfrm>
          <a:prstGeom prst="rect">
            <a:avLst/>
          </a:prstGeom>
          <a:noFill/>
        </p:spPr>
        <p:txBody>
          <a:bodyPr wrap="square">
            <a:spAutoFit/>
          </a:bodyPr>
          <a:lstStyle/>
          <a:p>
            <a:pPr algn="ctr"/>
            <a:r>
              <a:rPr lang="en-GB" sz="1200" b="0" i="0" dirty="0">
                <a:solidFill>
                  <a:schemeClr val="bg1"/>
                </a:solidFill>
                <a:effectLst/>
                <a:latin typeface="Georgia" panose="02040502050405020303" pitchFamily="18" charset="0"/>
              </a:rPr>
              <a:t>All Hallows Church. Whitchurch.</a:t>
            </a:r>
            <a:endParaRPr lang="en-GB" sz="1200" dirty="0"/>
          </a:p>
        </p:txBody>
      </p:sp>
      <p:sp>
        <p:nvSpPr>
          <p:cNvPr id="110" name="TextBox 109">
            <a:extLst>
              <a:ext uri="{FF2B5EF4-FFF2-40B4-BE49-F238E27FC236}">
                <a16:creationId xmlns:a16="http://schemas.microsoft.com/office/drawing/2014/main" id="{34E2C242-C491-438A-9C55-89A40BC35483}"/>
              </a:ext>
            </a:extLst>
          </p:cNvPr>
          <p:cNvSpPr txBox="1"/>
          <p:nvPr/>
        </p:nvSpPr>
        <p:spPr>
          <a:xfrm>
            <a:off x="5979784" y="6542904"/>
            <a:ext cx="3178203" cy="276999"/>
          </a:xfrm>
          <a:prstGeom prst="rect">
            <a:avLst/>
          </a:prstGeom>
          <a:noFill/>
        </p:spPr>
        <p:txBody>
          <a:bodyPr wrap="square">
            <a:spAutoFit/>
          </a:bodyPr>
          <a:lstStyle/>
          <a:p>
            <a:pPr algn="ctr"/>
            <a:r>
              <a:rPr lang="en-GB" sz="1200" b="0" i="0" dirty="0">
                <a:solidFill>
                  <a:schemeClr val="bg1"/>
                </a:solidFill>
                <a:effectLst/>
                <a:latin typeface="Georgia" panose="02040502050405020303" pitchFamily="18" charset="0"/>
              </a:rPr>
              <a:t>All Hallows Church</a:t>
            </a:r>
            <a:r>
              <a:rPr lang="en-GB" sz="1200" dirty="0">
                <a:solidFill>
                  <a:schemeClr val="bg1"/>
                </a:solidFill>
                <a:latin typeface="Georgia" panose="02040502050405020303" pitchFamily="18" charset="0"/>
              </a:rPr>
              <a:t> records for Mattingly.</a:t>
            </a:r>
            <a:endParaRPr lang="en-GB" sz="1200" dirty="0"/>
          </a:p>
        </p:txBody>
      </p:sp>
      <p:sp>
        <p:nvSpPr>
          <p:cNvPr id="105" name="Line 133">
            <a:extLst>
              <a:ext uri="{FF2B5EF4-FFF2-40B4-BE49-F238E27FC236}">
                <a16:creationId xmlns:a16="http://schemas.microsoft.com/office/drawing/2014/main" id="{10C7545A-176D-46F8-9ED9-5635F58706D5}"/>
              </a:ext>
            </a:extLst>
          </p:cNvPr>
          <p:cNvSpPr>
            <a:spLocks noChangeShapeType="1"/>
          </p:cNvSpPr>
          <p:nvPr/>
        </p:nvSpPr>
        <p:spPr bwMode="auto">
          <a:xfrm>
            <a:off x="1997742" y="1603148"/>
            <a:ext cx="0" cy="586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 name="Line 171">
            <a:extLst>
              <a:ext uri="{FF2B5EF4-FFF2-40B4-BE49-F238E27FC236}">
                <a16:creationId xmlns:a16="http://schemas.microsoft.com/office/drawing/2014/main" id="{9591D485-D1AB-4EE9-BF25-BEB3B0738914}"/>
              </a:ext>
            </a:extLst>
          </p:cNvPr>
          <p:cNvSpPr>
            <a:spLocks noChangeShapeType="1"/>
          </p:cNvSpPr>
          <p:nvPr/>
        </p:nvSpPr>
        <p:spPr bwMode="auto">
          <a:xfrm>
            <a:off x="2556223" y="1936783"/>
            <a:ext cx="0" cy="2600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5" name="Line 5">
            <a:extLst>
              <a:ext uri="{FF2B5EF4-FFF2-40B4-BE49-F238E27FC236}">
                <a16:creationId xmlns:a16="http://schemas.microsoft.com/office/drawing/2014/main" id="{9CAA1D48-0AA4-4E86-A032-1B282DA5B9E1}"/>
              </a:ext>
            </a:extLst>
          </p:cNvPr>
          <p:cNvSpPr>
            <a:spLocks noChangeShapeType="1"/>
          </p:cNvSpPr>
          <p:nvPr/>
        </p:nvSpPr>
        <p:spPr bwMode="auto">
          <a:xfrm>
            <a:off x="2460973" y="1856379"/>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7" name="Line 6">
            <a:extLst>
              <a:ext uri="{FF2B5EF4-FFF2-40B4-BE49-F238E27FC236}">
                <a16:creationId xmlns:a16="http://schemas.microsoft.com/office/drawing/2014/main" id="{9BAAC500-9C35-43D1-81D7-67AE00FFC700}"/>
              </a:ext>
            </a:extLst>
          </p:cNvPr>
          <p:cNvSpPr>
            <a:spLocks noChangeShapeType="1"/>
          </p:cNvSpPr>
          <p:nvPr/>
        </p:nvSpPr>
        <p:spPr bwMode="auto">
          <a:xfrm>
            <a:off x="2460973" y="1932579"/>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9" name="Line 5">
            <a:extLst>
              <a:ext uri="{FF2B5EF4-FFF2-40B4-BE49-F238E27FC236}">
                <a16:creationId xmlns:a16="http://schemas.microsoft.com/office/drawing/2014/main" id="{60B37439-EE71-4C00-870A-3BA239529FF2}"/>
              </a:ext>
            </a:extLst>
          </p:cNvPr>
          <p:cNvSpPr>
            <a:spLocks noChangeShapeType="1"/>
          </p:cNvSpPr>
          <p:nvPr/>
        </p:nvSpPr>
        <p:spPr bwMode="auto">
          <a:xfrm>
            <a:off x="3904010" y="1835907"/>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 name="Line 6">
            <a:extLst>
              <a:ext uri="{FF2B5EF4-FFF2-40B4-BE49-F238E27FC236}">
                <a16:creationId xmlns:a16="http://schemas.microsoft.com/office/drawing/2014/main" id="{61D65227-EFB4-42C2-916A-4027577A625A}"/>
              </a:ext>
            </a:extLst>
          </p:cNvPr>
          <p:cNvSpPr>
            <a:spLocks noChangeShapeType="1"/>
          </p:cNvSpPr>
          <p:nvPr/>
        </p:nvSpPr>
        <p:spPr bwMode="auto">
          <a:xfrm>
            <a:off x="3904010" y="1912107"/>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 name="Line 5">
            <a:extLst>
              <a:ext uri="{FF2B5EF4-FFF2-40B4-BE49-F238E27FC236}">
                <a16:creationId xmlns:a16="http://schemas.microsoft.com/office/drawing/2014/main" id="{299B0FAD-CA20-43EE-9348-0F01B19C33C6}"/>
              </a:ext>
            </a:extLst>
          </p:cNvPr>
          <p:cNvSpPr>
            <a:spLocks noChangeShapeType="1"/>
          </p:cNvSpPr>
          <p:nvPr/>
        </p:nvSpPr>
        <p:spPr bwMode="auto">
          <a:xfrm>
            <a:off x="4913660" y="1867657"/>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 name="Line 6">
            <a:extLst>
              <a:ext uri="{FF2B5EF4-FFF2-40B4-BE49-F238E27FC236}">
                <a16:creationId xmlns:a16="http://schemas.microsoft.com/office/drawing/2014/main" id="{367834A1-6215-4C35-B08F-DFD6E6A5461C}"/>
              </a:ext>
            </a:extLst>
          </p:cNvPr>
          <p:cNvSpPr>
            <a:spLocks noChangeShapeType="1"/>
          </p:cNvSpPr>
          <p:nvPr/>
        </p:nvSpPr>
        <p:spPr bwMode="auto">
          <a:xfrm>
            <a:off x="4913660" y="1943857"/>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7" name="Rectangle 207">
            <a:extLst>
              <a:ext uri="{FF2B5EF4-FFF2-40B4-BE49-F238E27FC236}">
                <a16:creationId xmlns:a16="http://schemas.microsoft.com/office/drawing/2014/main" id="{12555DA5-A136-4E36-B630-AA58F6379744}"/>
              </a:ext>
            </a:extLst>
          </p:cNvPr>
          <p:cNvSpPr>
            <a:spLocks noChangeArrowheads="1"/>
          </p:cNvSpPr>
          <p:nvPr/>
        </p:nvSpPr>
        <p:spPr bwMode="auto">
          <a:xfrm>
            <a:off x="1425900" y="1585079"/>
            <a:ext cx="844547" cy="619343"/>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br>
              <a:rPr lang="en-GB" altLang="en-US" sz="800" b="1" dirty="0">
                <a:latin typeface="Arial" panose="020B0604020202020204" pitchFamily="34" charset="0"/>
              </a:rPr>
            </a:br>
            <a:r>
              <a:rPr lang="en-GB" altLang="en-US" sz="800" b="1" dirty="0">
                <a:latin typeface="Arial" panose="020B0604020202020204" pitchFamily="34" charset="0"/>
              </a:rPr>
              <a:t>Robert</a:t>
            </a:r>
          </a:p>
          <a:p>
            <a:pPr algn="ctr">
              <a:spcBef>
                <a:spcPct val="0"/>
              </a:spcBef>
              <a:buNone/>
            </a:pPr>
            <a:r>
              <a:rPr lang="en-GB" altLang="en-US" sz="800" b="1" dirty="0">
                <a:latin typeface="Arial" panose="020B0604020202020204" pitchFamily="34" charset="0"/>
              </a:rPr>
              <a:t>Mattingly</a:t>
            </a:r>
            <a:br>
              <a:rPr lang="en-GB" altLang="en-US" sz="800" b="1" dirty="0">
                <a:latin typeface="Arial" panose="020B0604020202020204" pitchFamily="34" charset="0"/>
              </a:rPr>
            </a:br>
            <a:r>
              <a:rPr lang="en-GB" altLang="en-US" sz="800" b="1" dirty="0">
                <a:latin typeface="Arial" panose="020B0604020202020204" pitchFamily="34" charset="0"/>
              </a:rPr>
              <a:t>(</a:t>
            </a:r>
            <a:r>
              <a:rPr lang="en-GB" altLang="en-US" sz="800" dirty="0">
                <a:latin typeface="Arial" panose="020B0604020202020204" pitchFamily="34" charset="0"/>
              </a:rPr>
              <a:t>Whitchurch)</a:t>
            </a:r>
          </a:p>
          <a:p>
            <a:pPr algn="ctr" eaLnBrk="1" hangingPunct="1">
              <a:spcBef>
                <a:spcPct val="0"/>
              </a:spcBef>
              <a:buFontTx/>
              <a:buNone/>
            </a:pPr>
            <a:r>
              <a:rPr lang="en-GB" altLang="en-US" sz="800" dirty="0">
                <a:latin typeface="Arial" panose="020B0604020202020204" pitchFamily="34" charset="0"/>
              </a:rPr>
              <a:t>in  1782</a:t>
            </a:r>
          </a:p>
          <a:p>
            <a:pPr algn="ctr" eaLnBrk="1" hangingPunct="1">
              <a:spcBef>
                <a:spcPct val="0"/>
              </a:spcBef>
              <a:buFontTx/>
              <a:buNone/>
            </a:pPr>
            <a:endParaRPr lang="en-GB" altLang="en-US" sz="800" b="1" dirty="0">
              <a:latin typeface="Arial" panose="020B0604020202020204" pitchFamily="34" charset="0"/>
            </a:endParaRPr>
          </a:p>
        </p:txBody>
      </p:sp>
      <p:sp>
        <p:nvSpPr>
          <p:cNvPr id="129" name="Rectangle 183">
            <a:extLst>
              <a:ext uri="{FF2B5EF4-FFF2-40B4-BE49-F238E27FC236}">
                <a16:creationId xmlns:a16="http://schemas.microsoft.com/office/drawing/2014/main" id="{6AC5CAD1-89EE-4517-AE3D-0FA3BE8D9ECC}"/>
              </a:ext>
            </a:extLst>
          </p:cNvPr>
          <p:cNvSpPr>
            <a:spLocks noChangeArrowheads="1"/>
          </p:cNvSpPr>
          <p:nvPr/>
        </p:nvSpPr>
        <p:spPr bwMode="auto">
          <a:xfrm>
            <a:off x="442503" y="1585775"/>
            <a:ext cx="865184" cy="614846"/>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br>
              <a:rPr lang="en-GB" altLang="en-US" sz="800" b="1" dirty="0">
                <a:latin typeface="Arial" panose="020B0604020202020204" pitchFamily="34" charset="0"/>
              </a:rPr>
            </a:br>
            <a:r>
              <a:rPr lang="en-GB" altLang="en-US" sz="800" b="1" dirty="0">
                <a:latin typeface="Arial" panose="020B0604020202020204" pitchFamily="34" charset="0"/>
              </a:rPr>
              <a:t>William</a:t>
            </a:r>
          </a:p>
          <a:p>
            <a:pPr algn="ctr">
              <a:spcBef>
                <a:spcPct val="0"/>
              </a:spcBef>
              <a:buNone/>
            </a:pPr>
            <a:r>
              <a:rPr lang="en-GB" altLang="en-US" sz="800" b="1" dirty="0">
                <a:latin typeface="Arial" panose="020B0604020202020204" pitchFamily="34" charset="0"/>
              </a:rPr>
              <a:t>Mattingly</a:t>
            </a:r>
            <a:br>
              <a:rPr lang="en-GB" altLang="en-US" sz="800" b="1" dirty="0">
                <a:latin typeface="Arial" panose="020B0604020202020204" pitchFamily="34" charset="0"/>
              </a:rPr>
            </a:br>
            <a:r>
              <a:rPr lang="en-GB" altLang="en-US" sz="800" b="1" dirty="0">
                <a:latin typeface="Arial" panose="020B0604020202020204" pitchFamily="34" charset="0"/>
              </a:rPr>
              <a:t>(</a:t>
            </a:r>
            <a:r>
              <a:rPr lang="en-GB" altLang="en-US" sz="800" dirty="0">
                <a:latin typeface="Arial" panose="020B0604020202020204" pitchFamily="34" charset="0"/>
              </a:rPr>
              <a:t>Whitchurch)</a:t>
            </a:r>
          </a:p>
          <a:p>
            <a:pPr algn="ctr" eaLnBrk="1" hangingPunct="1">
              <a:spcBef>
                <a:spcPct val="0"/>
              </a:spcBef>
              <a:buFontTx/>
              <a:buNone/>
            </a:pPr>
            <a:r>
              <a:rPr lang="en-GB" altLang="en-US" sz="800" dirty="0">
                <a:latin typeface="Arial" panose="020B0604020202020204" pitchFamily="34" charset="0"/>
              </a:rPr>
              <a:t>1778 - 1806</a:t>
            </a:r>
          </a:p>
          <a:p>
            <a:pPr algn="ctr" eaLnBrk="1" hangingPunct="1">
              <a:spcBef>
                <a:spcPct val="0"/>
              </a:spcBef>
              <a:buFontTx/>
              <a:buNone/>
            </a:pPr>
            <a:endParaRPr lang="en-GB" altLang="en-US" sz="800" dirty="0">
              <a:latin typeface="Arial" panose="020B0604020202020204" pitchFamily="34" charset="0"/>
            </a:endParaRPr>
          </a:p>
        </p:txBody>
      </p:sp>
      <p:sp>
        <p:nvSpPr>
          <p:cNvPr id="131" name="Rectangle 187">
            <a:extLst>
              <a:ext uri="{FF2B5EF4-FFF2-40B4-BE49-F238E27FC236}">
                <a16:creationId xmlns:a16="http://schemas.microsoft.com/office/drawing/2014/main" id="{AEBA05C6-0FA2-4F72-BF3E-86D2B13917D2}"/>
              </a:ext>
            </a:extLst>
          </p:cNvPr>
          <p:cNvSpPr>
            <a:spLocks noChangeArrowheads="1"/>
          </p:cNvSpPr>
          <p:nvPr/>
        </p:nvSpPr>
        <p:spPr bwMode="auto">
          <a:xfrm>
            <a:off x="3108635" y="1577769"/>
            <a:ext cx="865184" cy="623632"/>
          </a:xfrm>
          <a:prstGeom prst="rect">
            <a:avLst/>
          </a:prstGeom>
          <a:solidFill>
            <a:srgbClr val="99CC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b="1" dirty="0">
                <a:latin typeface="Arial" panose="020B0604020202020204" pitchFamily="34" charset="0"/>
              </a:rPr>
              <a:t>Richard</a:t>
            </a:r>
            <a:br>
              <a:rPr lang="en-GB" altLang="en-US" sz="800" b="1" dirty="0">
                <a:latin typeface="Arial" panose="020B0604020202020204" pitchFamily="34" charset="0"/>
              </a:rPr>
            </a:br>
            <a:r>
              <a:rPr lang="en-GB" altLang="en-US" sz="800" b="1" dirty="0">
                <a:latin typeface="Arial" panose="020B0604020202020204" pitchFamily="34" charset="0"/>
              </a:rPr>
              <a:t>Mattingly</a:t>
            </a:r>
          </a:p>
          <a:p>
            <a:pPr algn="ctr" eaLnBrk="1" hangingPunct="1">
              <a:spcBef>
                <a:spcPct val="0"/>
              </a:spcBef>
              <a:buFontTx/>
              <a:buNone/>
            </a:pPr>
            <a:r>
              <a:rPr lang="en-GB" altLang="en-US" sz="800" dirty="0">
                <a:latin typeface="Arial" panose="020B0604020202020204" pitchFamily="34" charset="0"/>
              </a:rPr>
              <a:t>(Whitchurch)</a:t>
            </a:r>
          </a:p>
          <a:p>
            <a:pPr algn="ctr" eaLnBrk="1" hangingPunct="1">
              <a:spcBef>
                <a:spcPct val="0"/>
              </a:spcBef>
              <a:buFontTx/>
              <a:buNone/>
            </a:pPr>
            <a:r>
              <a:rPr lang="en-GB" altLang="en-US" sz="800" b="1" dirty="0">
                <a:latin typeface="Arial" panose="020B0604020202020204" pitchFamily="34" charset="0"/>
              </a:rPr>
              <a:t>1783 - 1830</a:t>
            </a:r>
          </a:p>
        </p:txBody>
      </p:sp>
      <p:sp>
        <p:nvSpPr>
          <p:cNvPr id="133" name="Rectangle 198">
            <a:extLst>
              <a:ext uri="{FF2B5EF4-FFF2-40B4-BE49-F238E27FC236}">
                <a16:creationId xmlns:a16="http://schemas.microsoft.com/office/drawing/2014/main" id="{48AD6697-27A3-4B24-BB83-1EBCD937990B}"/>
              </a:ext>
            </a:extLst>
          </p:cNvPr>
          <p:cNvSpPr>
            <a:spLocks noChangeArrowheads="1"/>
          </p:cNvSpPr>
          <p:nvPr/>
        </p:nvSpPr>
        <p:spPr bwMode="auto">
          <a:xfrm>
            <a:off x="4108325" y="1586742"/>
            <a:ext cx="639490" cy="618786"/>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br>
              <a:rPr lang="en-GB" altLang="en-US" sz="800" b="1" dirty="0">
                <a:latin typeface="Arial" panose="020B0604020202020204" pitchFamily="34" charset="0"/>
              </a:rPr>
            </a:br>
            <a:br>
              <a:rPr lang="en-GB" altLang="en-US" sz="800" b="1" dirty="0">
                <a:latin typeface="Arial" panose="020B0604020202020204" pitchFamily="34" charset="0"/>
              </a:rPr>
            </a:br>
            <a:r>
              <a:rPr lang="en-GB" altLang="en-US" sz="800" b="1" dirty="0">
                <a:latin typeface="Arial" panose="020B0604020202020204" pitchFamily="34" charset="0"/>
              </a:rPr>
              <a:t>Mary</a:t>
            </a:r>
          </a:p>
          <a:p>
            <a:pPr algn="ctr" eaLnBrk="1" hangingPunct="1">
              <a:spcBef>
                <a:spcPct val="0"/>
              </a:spcBef>
              <a:buFontTx/>
              <a:buNone/>
            </a:pPr>
            <a:r>
              <a:rPr lang="en-GB" altLang="en-US" sz="800" b="1" dirty="0">
                <a:latin typeface="Arial" panose="020B0604020202020204" pitchFamily="34" charset="0"/>
              </a:rPr>
              <a:t>Mattingly</a:t>
            </a:r>
          </a:p>
          <a:p>
            <a:pPr algn="ctr">
              <a:spcBef>
                <a:spcPct val="0"/>
              </a:spcBef>
              <a:buNone/>
            </a:pPr>
            <a:r>
              <a:rPr lang="en-GB" altLang="en-US" sz="800" dirty="0">
                <a:latin typeface="Arial" panose="020B0604020202020204" pitchFamily="34" charset="0"/>
              </a:rPr>
              <a:t>(Whitchurch)</a:t>
            </a:r>
          </a:p>
          <a:p>
            <a:pPr algn="ctr" eaLnBrk="1" hangingPunct="1">
              <a:spcBef>
                <a:spcPct val="0"/>
              </a:spcBef>
              <a:buFontTx/>
              <a:buNone/>
            </a:pPr>
            <a:r>
              <a:rPr lang="en-GB" altLang="en-US" sz="800" dirty="0">
                <a:latin typeface="Arial" panose="020B0604020202020204" pitchFamily="34" charset="0"/>
              </a:rPr>
              <a:t>in  1785</a:t>
            </a:r>
          </a:p>
          <a:p>
            <a:pPr algn="ctr" eaLnBrk="1" hangingPunct="1">
              <a:spcBef>
                <a:spcPct val="0"/>
              </a:spcBef>
              <a:buFontTx/>
              <a:buNone/>
            </a:pPr>
            <a:endParaRPr lang="en-GB" altLang="en-US" sz="800" b="1" dirty="0">
              <a:latin typeface="Arial" panose="020B0604020202020204" pitchFamily="34" charset="0"/>
            </a:endParaRPr>
          </a:p>
          <a:p>
            <a:pPr algn="ctr" eaLnBrk="1" hangingPunct="1">
              <a:spcBef>
                <a:spcPct val="0"/>
              </a:spcBef>
              <a:buFontTx/>
              <a:buNone/>
            </a:pPr>
            <a:endParaRPr lang="en-GB" altLang="en-US" sz="800" dirty="0">
              <a:latin typeface="Arial" panose="020B0604020202020204" pitchFamily="34" charset="0"/>
            </a:endParaRPr>
          </a:p>
        </p:txBody>
      </p:sp>
      <p:sp>
        <p:nvSpPr>
          <p:cNvPr id="135" name="Rectangle 188">
            <a:extLst>
              <a:ext uri="{FF2B5EF4-FFF2-40B4-BE49-F238E27FC236}">
                <a16:creationId xmlns:a16="http://schemas.microsoft.com/office/drawing/2014/main" id="{E3C56D72-2921-4922-ACEA-24CC04F7F8CE}"/>
              </a:ext>
            </a:extLst>
          </p:cNvPr>
          <p:cNvSpPr>
            <a:spLocks noChangeArrowheads="1"/>
          </p:cNvSpPr>
          <p:nvPr/>
        </p:nvSpPr>
        <p:spPr bwMode="auto">
          <a:xfrm>
            <a:off x="4890133" y="1593825"/>
            <a:ext cx="857486" cy="581282"/>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GB" altLang="en-US" sz="800" b="1" dirty="0">
              <a:latin typeface="Arial" panose="020B0604020202020204" pitchFamily="34" charset="0"/>
            </a:endParaRPr>
          </a:p>
          <a:p>
            <a:pPr algn="ctr" eaLnBrk="1" hangingPunct="1">
              <a:spcBef>
                <a:spcPct val="0"/>
              </a:spcBef>
              <a:buFontTx/>
              <a:buNone/>
            </a:pPr>
            <a:r>
              <a:rPr lang="en-GB" altLang="en-US" sz="800" b="1" dirty="0">
                <a:latin typeface="Arial" panose="020B0604020202020204" pitchFamily="34" charset="0"/>
              </a:rPr>
              <a:t>Dinah</a:t>
            </a:r>
          </a:p>
          <a:p>
            <a:pPr algn="ctr" eaLnBrk="1" hangingPunct="1">
              <a:spcBef>
                <a:spcPct val="0"/>
              </a:spcBef>
              <a:buFontTx/>
              <a:buNone/>
            </a:pPr>
            <a:r>
              <a:rPr lang="en-GB" altLang="en-US" sz="800" b="1" dirty="0">
                <a:latin typeface="Arial" panose="020B0604020202020204" pitchFamily="34" charset="0"/>
              </a:rPr>
              <a:t>Mattingly</a:t>
            </a:r>
          </a:p>
          <a:p>
            <a:pPr algn="ctr">
              <a:spcBef>
                <a:spcPct val="0"/>
              </a:spcBef>
              <a:buNone/>
            </a:pPr>
            <a:r>
              <a:rPr lang="en-GB" altLang="en-US" sz="800" dirty="0">
                <a:latin typeface="Arial" panose="020B0604020202020204" pitchFamily="34" charset="0"/>
              </a:rPr>
              <a:t>(Whitchurch)</a:t>
            </a:r>
          </a:p>
          <a:p>
            <a:pPr algn="ctr" eaLnBrk="1" hangingPunct="1">
              <a:spcBef>
                <a:spcPct val="0"/>
              </a:spcBef>
              <a:buFontTx/>
              <a:buNone/>
            </a:pPr>
            <a:r>
              <a:rPr lang="en-GB" altLang="en-US" sz="800" dirty="0">
                <a:latin typeface="Arial" panose="020B0604020202020204" pitchFamily="34" charset="0"/>
              </a:rPr>
              <a:t>in  1788</a:t>
            </a:r>
          </a:p>
          <a:p>
            <a:pPr algn="ctr" eaLnBrk="1" hangingPunct="1">
              <a:spcBef>
                <a:spcPct val="0"/>
              </a:spcBef>
              <a:buFontTx/>
              <a:buNone/>
            </a:pPr>
            <a:endParaRPr lang="en-GB" altLang="en-US" sz="800" dirty="0">
              <a:latin typeface="Arial" panose="020B0604020202020204" pitchFamily="34" charset="0"/>
            </a:endParaRPr>
          </a:p>
        </p:txBody>
      </p:sp>
      <p:sp>
        <p:nvSpPr>
          <p:cNvPr id="137" name="Rectangle 188">
            <a:extLst>
              <a:ext uri="{FF2B5EF4-FFF2-40B4-BE49-F238E27FC236}">
                <a16:creationId xmlns:a16="http://schemas.microsoft.com/office/drawing/2014/main" id="{DC7A9BED-8067-4F8D-8E8F-4F89BAEE47AE}"/>
              </a:ext>
            </a:extLst>
          </p:cNvPr>
          <p:cNvSpPr>
            <a:spLocks noChangeArrowheads="1"/>
          </p:cNvSpPr>
          <p:nvPr/>
        </p:nvSpPr>
        <p:spPr bwMode="auto">
          <a:xfrm>
            <a:off x="5878478" y="1592289"/>
            <a:ext cx="857486" cy="581282"/>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GB" altLang="en-US" sz="800" b="1" dirty="0">
              <a:latin typeface="Arial" panose="020B0604020202020204" pitchFamily="34" charset="0"/>
            </a:endParaRPr>
          </a:p>
          <a:p>
            <a:pPr algn="ctr" eaLnBrk="1" hangingPunct="1">
              <a:spcBef>
                <a:spcPct val="0"/>
              </a:spcBef>
              <a:buFontTx/>
              <a:buNone/>
            </a:pPr>
            <a:r>
              <a:rPr lang="en-GB" altLang="en-US" sz="800" b="1" dirty="0">
                <a:latin typeface="Arial" panose="020B0604020202020204" pitchFamily="34" charset="0"/>
              </a:rPr>
              <a:t>Sarah</a:t>
            </a:r>
            <a:br>
              <a:rPr lang="en-GB" altLang="en-US" sz="800" b="1" dirty="0">
                <a:latin typeface="Arial" panose="020B0604020202020204" pitchFamily="34" charset="0"/>
              </a:rPr>
            </a:br>
            <a:r>
              <a:rPr lang="en-GB" altLang="en-US" sz="800" b="1" dirty="0">
                <a:latin typeface="Arial" panose="020B0604020202020204" pitchFamily="34" charset="0"/>
              </a:rPr>
              <a:t> Mattingly</a:t>
            </a:r>
          </a:p>
          <a:p>
            <a:pPr algn="ctr">
              <a:spcBef>
                <a:spcPct val="0"/>
              </a:spcBef>
              <a:buNone/>
            </a:pPr>
            <a:r>
              <a:rPr lang="en-GB" altLang="en-US" sz="800" dirty="0">
                <a:latin typeface="Arial" panose="020B0604020202020204" pitchFamily="34" charset="0"/>
              </a:rPr>
              <a:t>(Whitchurch)</a:t>
            </a:r>
          </a:p>
          <a:p>
            <a:pPr algn="ctr" eaLnBrk="1" hangingPunct="1">
              <a:spcBef>
                <a:spcPct val="0"/>
              </a:spcBef>
              <a:buFontTx/>
              <a:buNone/>
            </a:pPr>
            <a:r>
              <a:rPr lang="en-GB" altLang="en-US" sz="800" dirty="0">
                <a:latin typeface="Arial" panose="020B0604020202020204" pitchFamily="34" charset="0"/>
              </a:rPr>
              <a:t>in  1790</a:t>
            </a:r>
          </a:p>
          <a:p>
            <a:pPr algn="ctr" eaLnBrk="1" hangingPunct="1">
              <a:spcBef>
                <a:spcPct val="0"/>
              </a:spcBef>
              <a:buFontTx/>
              <a:buNone/>
            </a:pPr>
            <a:endParaRPr lang="en-GB" altLang="en-US" sz="800" b="1" dirty="0">
              <a:latin typeface="Arial" panose="020B0604020202020204" pitchFamily="34" charset="0"/>
            </a:endParaRPr>
          </a:p>
        </p:txBody>
      </p:sp>
      <p:sp>
        <p:nvSpPr>
          <p:cNvPr id="139" name="Rectangle 193">
            <a:extLst>
              <a:ext uri="{FF2B5EF4-FFF2-40B4-BE49-F238E27FC236}">
                <a16:creationId xmlns:a16="http://schemas.microsoft.com/office/drawing/2014/main" id="{4319DBE1-C8D2-46A7-AFA4-D63C1C486F84}"/>
              </a:ext>
            </a:extLst>
          </p:cNvPr>
          <p:cNvSpPr>
            <a:spLocks noChangeArrowheads="1"/>
          </p:cNvSpPr>
          <p:nvPr/>
        </p:nvSpPr>
        <p:spPr bwMode="auto">
          <a:xfrm>
            <a:off x="2385792" y="1586895"/>
            <a:ext cx="580114" cy="622058"/>
          </a:xfrm>
          <a:prstGeom prst="rect">
            <a:avLst/>
          </a:prstGeom>
          <a:solidFill>
            <a:srgbClr val="FFFFCC"/>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Mary</a:t>
            </a:r>
            <a:br>
              <a:rPr lang="en-GB" altLang="en-US" sz="800" dirty="0">
                <a:latin typeface="Arial" panose="020B0604020202020204" pitchFamily="34" charset="0"/>
              </a:rPr>
            </a:br>
            <a:r>
              <a:rPr lang="en-GB" altLang="en-US" sz="800" dirty="0">
                <a:latin typeface="Arial" panose="020B0604020202020204" pitchFamily="34" charset="0"/>
              </a:rPr>
              <a:t>Mildenhall </a:t>
            </a:r>
            <a:br>
              <a:rPr lang="en-GB" altLang="en-US" sz="800" dirty="0">
                <a:latin typeface="Arial" panose="020B0604020202020204" pitchFamily="34" charset="0"/>
              </a:rPr>
            </a:br>
            <a:r>
              <a:rPr lang="en-GB" altLang="en-US" sz="800" dirty="0">
                <a:latin typeface="Arial" panose="020B0604020202020204" pitchFamily="34" charset="0"/>
              </a:rPr>
              <a:t>1783-1853</a:t>
            </a:r>
          </a:p>
        </p:txBody>
      </p:sp>
      <p:sp>
        <p:nvSpPr>
          <p:cNvPr id="141" name="Line 5">
            <a:extLst>
              <a:ext uri="{FF2B5EF4-FFF2-40B4-BE49-F238E27FC236}">
                <a16:creationId xmlns:a16="http://schemas.microsoft.com/office/drawing/2014/main" id="{735F3591-6432-4FFC-8C8D-F25C43C8B19B}"/>
              </a:ext>
            </a:extLst>
          </p:cNvPr>
          <p:cNvSpPr>
            <a:spLocks noChangeShapeType="1"/>
          </p:cNvSpPr>
          <p:nvPr/>
        </p:nvSpPr>
        <p:spPr bwMode="auto">
          <a:xfrm>
            <a:off x="2946448" y="1814231"/>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 name="Line 6">
            <a:extLst>
              <a:ext uri="{FF2B5EF4-FFF2-40B4-BE49-F238E27FC236}">
                <a16:creationId xmlns:a16="http://schemas.microsoft.com/office/drawing/2014/main" id="{3282AFE7-A2F2-4242-9108-4DCAD364D10F}"/>
              </a:ext>
            </a:extLst>
          </p:cNvPr>
          <p:cNvSpPr>
            <a:spLocks noChangeShapeType="1"/>
          </p:cNvSpPr>
          <p:nvPr/>
        </p:nvSpPr>
        <p:spPr bwMode="auto">
          <a:xfrm>
            <a:off x="2946448" y="1890431"/>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5" name="Line 5">
            <a:extLst>
              <a:ext uri="{FF2B5EF4-FFF2-40B4-BE49-F238E27FC236}">
                <a16:creationId xmlns:a16="http://schemas.microsoft.com/office/drawing/2014/main" id="{A1730277-BBB3-4791-888F-7FF43BEAE2FA}"/>
              </a:ext>
            </a:extLst>
          </p:cNvPr>
          <p:cNvSpPr>
            <a:spLocks noChangeShapeType="1"/>
          </p:cNvSpPr>
          <p:nvPr/>
        </p:nvSpPr>
        <p:spPr bwMode="auto">
          <a:xfrm>
            <a:off x="2967900" y="1814231"/>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7" name="Line 6">
            <a:extLst>
              <a:ext uri="{FF2B5EF4-FFF2-40B4-BE49-F238E27FC236}">
                <a16:creationId xmlns:a16="http://schemas.microsoft.com/office/drawing/2014/main" id="{E78EE2D6-8307-4837-BBB7-C20677791EC8}"/>
              </a:ext>
            </a:extLst>
          </p:cNvPr>
          <p:cNvSpPr>
            <a:spLocks noChangeShapeType="1"/>
          </p:cNvSpPr>
          <p:nvPr/>
        </p:nvSpPr>
        <p:spPr bwMode="auto">
          <a:xfrm>
            <a:off x="2967900" y="1890431"/>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1" name="Line 184">
            <a:extLst>
              <a:ext uri="{FF2B5EF4-FFF2-40B4-BE49-F238E27FC236}">
                <a16:creationId xmlns:a16="http://schemas.microsoft.com/office/drawing/2014/main" id="{DCF69630-D80D-4FF4-990F-73361F6B4E11}"/>
              </a:ext>
            </a:extLst>
          </p:cNvPr>
          <p:cNvSpPr>
            <a:spLocks noChangeShapeType="1"/>
          </p:cNvSpPr>
          <p:nvPr/>
        </p:nvSpPr>
        <p:spPr bwMode="auto">
          <a:xfrm>
            <a:off x="6319614" y="1453201"/>
            <a:ext cx="1" cy="12543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 name="Line 204">
            <a:extLst>
              <a:ext uri="{FF2B5EF4-FFF2-40B4-BE49-F238E27FC236}">
                <a16:creationId xmlns:a16="http://schemas.microsoft.com/office/drawing/2014/main" id="{5C8AC015-A7A9-4061-B890-60795B4C6B64}"/>
              </a:ext>
            </a:extLst>
          </p:cNvPr>
          <p:cNvSpPr>
            <a:spLocks noChangeShapeType="1"/>
          </p:cNvSpPr>
          <p:nvPr/>
        </p:nvSpPr>
        <p:spPr bwMode="auto">
          <a:xfrm flipH="1">
            <a:off x="1820481" y="1473089"/>
            <a:ext cx="127" cy="12115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5" name="Line 181">
            <a:extLst>
              <a:ext uri="{FF2B5EF4-FFF2-40B4-BE49-F238E27FC236}">
                <a16:creationId xmlns:a16="http://schemas.microsoft.com/office/drawing/2014/main" id="{0A0C308F-0C31-42A6-906C-959ABAF60ED2}"/>
              </a:ext>
            </a:extLst>
          </p:cNvPr>
          <p:cNvSpPr>
            <a:spLocks noChangeShapeType="1"/>
          </p:cNvSpPr>
          <p:nvPr/>
        </p:nvSpPr>
        <p:spPr bwMode="auto">
          <a:xfrm flipH="1">
            <a:off x="957768" y="1463560"/>
            <a:ext cx="128" cy="13213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7" name="Line 204">
            <a:extLst>
              <a:ext uri="{FF2B5EF4-FFF2-40B4-BE49-F238E27FC236}">
                <a16:creationId xmlns:a16="http://schemas.microsoft.com/office/drawing/2014/main" id="{452AD6A4-3509-4D86-A9CD-E88D972EF02F}"/>
              </a:ext>
            </a:extLst>
          </p:cNvPr>
          <p:cNvSpPr>
            <a:spLocks noChangeShapeType="1"/>
          </p:cNvSpPr>
          <p:nvPr/>
        </p:nvSpPr>
        <p:spPr bwMode="auto">
          <a:xfrm flipH="1">
            <a:off x="5301767" y="1476586"/>
            <a:ext cx="0" cy="10608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9" name="Line 204">
            <a:extLst>
              <a:ext uri="{FF2B5EF4-FFF2-40B4-BE49-F238E27FC236}">
                <a16:creationId xmlns:a16="http://schemas.microsoft.com/office/drawing/2014/main" id="{E21F2689-0357-4B92-ACF0-FFEA9EDE022D}"/>
              </a:ext>
            </a:extLst>
          </p:cNvPr>
          <p:cNvSpPr>
            <a:spLocks noChangeShapeType="1"/>
          </p:cNvSpPr>
          <p:nvPr/>
        </p:nvSpPr>
        <p:spPr bwMode="auto">
          <a:xfrm>
            <a:off x="4433611" y="1466736"/>
            <a:ext cx="5571" cy="13854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1" name="Line 189">
            <a:extLst>
              <a:ext uri="{FF2B5EF4-FFF2-40B4-BE49-F238E27FC236}">
                <a16:creationId xmlns:a16="http://schemas.microsoft.com/office/drawing/2014/main" id="{02E3A922-3228-4C8E-93C6-380862F6D3AB}"/>
              </a:ext>
            </a:extLst>
          </p:cNvPr>
          <p:cNvSpPr>
            <a:spLocks noChangeShapeType="1"/>
          </p:cNvSpPr>
          <p:nvPr/>
        </p:nvSpPr>
        <p:spPr bwMode="auto">
          <a:xfrm>
            <a:off x="3537974" y="1479472"/>
            <a:ext cx="5570" cy="11435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 name="Line 120">
            <a:extLst>
              <a:ext uri="{FF2B5EF4-FFF2-40B4-BE49-F238E27FC236}">
                <a16:creationId xmlns:a16="http://schemas.microsoft.com/office/drawing/2014/main" id="{F23045C7-EF0E-4634-A2C2-7E47072D8B23}"/>
              </a:ext>
            </a:extLst>
          </p:cNvPr>
          <p:cNvSpPr>
            <a:spLocks noChangeShapeType="1"/>
          </p:cNvSpPr>
          <p:nvPr/>
        </p:nvSpPr>
        <p:spPr bwMode="auto">
          <a:xfrm flipV="1">
            <a:off x="940993" y="1468886"/>
            <a:ext cx="7546537" cy="47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 name="Rectangle 188">
            <a:extLst>
              <a:ext uri="{FF2B5EF4-FFF2-40B4-BE49-F238E27FC236}">
                <a16:creationId xmlns:a16="http://schemas.microsoft.com/office/drawing/2014/main" id="{6275FC95-12F6-4421-8C20-342C03BE29E0}"/>
              </a:ext>
            </a:extLst>
          </p:cNvPr>
          <p:cNvSpPr>
            <a:spLocks noChangeArrowheads="1"/>
          </p:cNvSpPr>
          <p:nvPr/>
        </p:nvSpPr>
        <p:spPr bwMode="auto">
          <a:xfrm>
            <a:off x="8105119" y="1585079"/>
            <a:ext cx="857486" cy="588492"/>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None/>
            </a:pPr>
            <a:endParaRPr lang="en-GB" altLang="en-US" sz="800" b="1" dirty="0">
              <a:latin typeface="Arial" panose="020B0604020202020204" pitchFamily="34" charset="0"/>
            </a:endParaRPr>
          </a:p>
          <a:p>
            <a:pPr algn="ctr">
              <a:spcBef>
                <a:spcPct val="0"/>
              </a:spcBef>
              <a:buNone/>
            </a:pPr>
            <a:r>
              <a:rPr lang="en-GB" altLang="en-US" sz="800" b="1" dirty="0">
                <a:latin typeface="Arial" panose="020B0604020202020204" pitchFamily="34" charset="0"/>
              </a:rPr>
              <a:t>Francis Alford</a:t>
            </a:r>
            <a:br>
              <a:rPr lang="en-GB" altLang="en-US" sz="800" b="1" dirty="0">
                <a:latin typeface="Arial" panose="020B0604020202020204" pitchFamily="34" charset="0"/>
              </a:rPr>
            </a:br>
            <a:r>
              <a:rPr lang="en-GB" altLang="en-US" sz="800" b="1" dirty="0">
                <a:latin typeface="Arial" panose="020B0604020202020204" pitchFamily="34" charset="0"/>
              </a:rPr>
              <a:t> Mattingly</a:t>
            </a:r>
            <a:br>
              <a:rPr lang="en-GB" altLang="en-US" sz="800" b="1" dirty="0">
                <a:latin typeface="Arial" panose="020B0604020202020204" pitchFamily="34" charset="0"/>
              </a:rPr>
            </a:br>
            <a:r>
              <a:rPr lang="en-GB" altLang="en-US" sz="800" b="1" dirty="0">
                <a:latin typeface="Arial" panose="020B0604020202020204" pitchFamily="34" charset="0"/>
              </a:rPr>
              <a:t>(</a:t>
            </a:r>
            <a:r>
              <a:rPr lang="en-GB" altLang="en-US" sz="800" dirty="0">
                <a:latin typeface="Arial" panose="020B0604020202020204" pitchFamily="34" charset="0"/>
              </a:rPr>
              <a:t>Whitchurch)</a:t>
            </a:r>
          </a:p>
          <a:p>
            <a:pPr algn="ctr" eaLnBrk="1" hangingPunct="1">
              <a:spcBef>
                <a:spcPct val="0"/>
              </a:spcBef>
              <a:buFontTx/>
              <a:buNone/>
            </a:pPr>
            <a:r>
              <a:rPr lang="en-GB" altLang="en-US" sz="800" dirty="0">
                <a:latin typeface="Arial" panose="020B0604020202020204" pitchFamily="34" charset="0"/>
              </a:rPr>
              <a:t>in  1794</a:t>
            </a:r>
          </a:p>
          <a:p>
            <a:pPr algn="ctr" eaLnBrk="1" hangingPunct="1">
              <a:spcBef>
                <a:spcPct val="0"/>
              </a:spcBef>
              <a:buFontTx/>
              <a:buNone/>
            </a:pPr>
            <a:endParaRPr lang="en-GB" altLang="en-US" sz="800" b="1" dirty="0">
              <a:latin typeface="Arial" panose="020B0604020202020204" pitchFamily="34" charset="0"/>
            </a:endParaRPr>
          </a:p>
        </p:txBody>
      </p:sp>
      <p:sp>
        <p:nvSpPr>
          <p:cNvPr id="169" name="Line 171">
            <a:extLst>
              <a:ext uri="{FF2B5EF4-FFF2-40B4-BE49-F238E27FC236}">
                <a16:creationId xmlns:a16="http://schemas.microsoft.com/office/drawing/2014/main" id="{C8C80F9C-CB54-4A65-B757-6AC48D9F17A8}"/>
              </a:ext>
            </a:extLst>
          </p:cNvPr>
          <p:cNvSpPr>
            <a:spLocks noChangeShapeType="1"/>
          </p:cNvSpPr>
          <p:nvPr/>
        </p:nvSpPr>
        <p:spPr bwMode="auto">
          <a:xfrm>
            <a:off x="3801580" y="1080820"/>
            <a:ext cx="0" cy="240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1" name="Line 5">
            <a:extLst>
              <a:ext uri="{FF2B5EF4-FFF2-40B4-BE49-F238E27FC236}">
                <a16:creationId xmlns:a16="http://schemas.microsoft.com/office/drawing/2014/main" id="{206D0970-6DC2-4C9E-8113-B16996B86E6E}"/>
              </a:ext>
            </a:extLst>
          </p:cNvPr>
          <p:cNvSpPr>
            <a:spLocks noChangeShapeType="1"/>
          </p:cNvSpPr>
          <p:nvPr/>
        </p:nvSpPr>
        <p:spPr bwMode="auto">
          <a:xfrm>
            <a:off x="3706330" y="976654"/>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3" name="Line 6">
            <a:extLst>
              <a:ext uri="{FF2B5EF4-FFF2-40B4-BE49-F238E27FC236}">
                <a16:creationId xmlns:a16="http://schemas.microsoft.com/office/drawing/2014/main" id="{8B9A1EA5-B712-4A5F-81ED-FB6D9939A196}"/>
              </a:ext>
            </a:extLst>
          </p:cNvPr>
          <p:cNvSpPr>
            <a:spLocks noChangeShapeType="1"/>
          </p:cNvSpPr>
          <p:nvPr/>
        </p:nvSpPr>
        <p:spPr bwMode="auto">
          <a:xfrm>
            <a:off x="3706330" y="1052854"/>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5" name="Line 5">
            <a:extLst>
              <a:ext uri="{FF2B5EF4-FFF2-40B4-BE49-F238E27FC236}">
                <a16:creationId xmlns:a16="http://schemas.microsoft.com/office/drawing/2014/main" id="{CBA313D0-734A-4E32-9ED5-038CDD9C1AEA}"/>
              </a:ext>
            </a:extLst>
          </p:cNvPr>
          <p:cNvSpPr>
            <a:spLocks noChangeShapeType="1"/>
          </p:cNvSpPr>
          <p:nvPr/>
        </p:nvSpPr>
        <p:spPr bwMode="auto">
          <a:xfrm>
            <a:off x="5149367" y="944904"/>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7" name="Line 6">
            <a:extLst>
              <a:ext uri="{FF2B5EF4-FFF2-40B4-BE49-F238E27FC236}">
                <a16:creationId xmlns:a16="http://schemas.microsoft.com/office/drawing/2014/main" id="{8BA4525A-2BF4-48F3-A97D-E2E46677B409}"/>
              </a:ext>
            </a:extLst>
          </p:cNvPr>
          <p:cNvSpPr>
            <a:spLocks noChangeShapeType="1"/>
          </p:cNvSpPr>
          <p:nvPr/>
        </p:nvSpPr>
        <p:spPr bwMode="auto">
          <a:xfrm>
            <a:off x="5149367" y="1021104"/>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3" name="Rectangle 187">
            <a:extLst>
              <a:ext uri="{FF2B5EF4-FFF2-40B4-BE49-F238E27FC236}">
                <a16:creationId xmlns:a16="http://schemas.microsoft.com/office/drawing/2014/main" id="{FB068046-F092-498E-B070-2B45F2384053}"/>
              </a:ext>
            </a:extLst>
          </p:cNvPr>
          <p:cNvSpPr>
            <a:spLocks noChangeArrowheads="1"/>
          </p:cNvSpPr>
          <p:nvPr/>
        </p:nvSpPr>
        <p:spPr bwMode="auto">
          <a:xfrm>
            <a:off x="4353992" y="742764"/>
            <a:ext cx="1144340" cy="566846"/>
          </a:xfrm>
          <a:prstGeom prst="rect">
            <a:avLst/>
          </a:prstGeom>
          <a:solidFill>
            <a:srgbClr val="99CC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b="1" dirty="0">
                <a:latin typeface="Arial" panose="020B0604020202020204" pitchFamily="34" charset="0"/>
              </a:rPr>
              <a:t>Thomas</a:t>
            </a:r>
            <a:br>
              <a:rPr lang="en-GB" altLang="en-US" sz="800" b="1" dirty="0">
                <a:latin typeface="Arial" panose="020B0604020202020204" pitchFamily="34" charset="0"/>
              </a:rPr>
            </a:br>
            <a:r>
              <a:rPr lang="en-GB" altLang="en-US" sz="800" b="1" dirty="0">
                <a:latin typeface="Arial" panose="020B0604020202020204" pitchFamily="34" charset="0"/>
              </a:rPr>
              <a:t>Mattingly</a:t>
            </a:r>
          </a:p>
          <a:p>
            <a:pPr algn="ctr" eaLnBrk="1" hangingPunct="1">
              <a:spcBef>
                <a:spcPct val="0"/>
              </a:spcBef>
              <a:buFontTx/>
              <a:buNone/>
            </a:pPr>
            <a:r>
              <a:rPr lang="en-GB" altLang="en-US" sz="800" dirty="0">
                <a:latin typeface="Arial" panose="020B0604020202020204" pitchFamily="34" charset="0"/>
              </a:rPr>
              <a:t>(Moved to Whitchurch)</a:t>
            </a:r>
          </a:p>
          <a:p>
            <a:pPr algn="ctr" eaLnBrk="1" hangingPunct="1">
              <a:spcBef>
                <a:spcPct val="0"/>
              </a:spcBef>
              <a:buFontTx/>
              <a:buNone/>
            </a:pPr>
            <a:r>
              <a:rPr lang="en-GB" altLang="en-US" sz="800" b="1" dirty="0">
                <a:latin typeface="Arial" panose="020B0604020202020204" pitchFamily="34" charset="0"/>
              </a:rPr>
              <a:t>1750 - 1832</a:t>
            </a:r>
          </a:p>
        </p:txBody>
      </p:sp>
      <p:sp>
        <p:nvSpPr>
          <p:cNvPr id="187" name="Rectangle 193">
            <a:extLst>
              <a:ext uri="{FF2B5EF4-FFF2-40B4-BE49-F238E27FC236}">
                <a16:creationId xmlns:a16="http://schemas.microsoft.com/office/drawing/2014/main" id="{FDBA13AA-1B43-45BE-97ED-6CDCCCA48865}"/>
              </a:ext>
            </a:extLst>
          </p:cNvPr>
          <p:cNvSpPr>
            <a:spLocks noChangeArrowheads="1"/>
          </p:cNvSpPr>
          <p:nvPr/>
        </p:nvSpPr>
        <p:spPr bwMode="auto">
          <a:xfrm>
            <a:off x="3438154" y="764008"/>
            <a:ext cx="773109" cy="575364"/>
          </a:xfrm>
          <a:prstGeom prst="rect">
            <a:avLst/>
          </a:prstGeom>
          <a:solidFill>
            <a:srgbClr val="FFFFCC"/>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Sarah Alford</a:t>
            </a:r>
            <a:br>
              <a:rPr lang="en-GB" altLang="en-US" sz="800" dirty="0">
                <a:latin typeface="Arial" panose="020B0604020202020204" pitchFamily="34" charset="0"/>
              </a:rPr>
            </a:br>
            <a:r>
              <a:rPr lang="en-GB" altLang="en-US" sz="800" dirty="0">
                <a:latin typeface="Arial" panose="020B0604020202020204" pitchFamily="34" charset="0"/>
              </a:rPr>
              <a:t>1751 - 1817</a:t>
            </a:r>
          </a:p>
        </p:txBody>
      </p:sp>
      <p:sp>
        <p:nvSpPr>
          <p:cNvPr id="189" name="Line 5">
            <a:extLst>
              <a:ext uri="{FF2B5EF4-FFF2-40B4-BE49-F238E27FC236}">
                <a16:creationId xmlns:a16="http://schemas.microsoft.com/office/drawing/2014/main" id="{A27241CC-DC42-400C-BB65-A5666580F3A2}"/>
              </a:ext>
            </a:extLst>
          </p:cNvPr>
          <p:cNvSpPr>
            <a:spLocks noChangeShapeType="1"/>
          </p:cNvSpPr>
          <p:nvPr/>
        </p:nvSpPr>
        <p:spPr bwMode="auto">
          <a:xfrm>
            <a:off x="4191805" y="923228"/>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 name="Line 6">
            <a:extLst>
              <a:ext uri="{FF2B5EF4-FFF2-40B4-BE49-F238E27FC236}">
                <a16:creationId xmlns:a16="http://schemas.microsoft.com/office/drawing/2014/main" id="{B3CFDCB3-A728-4EF1-9715-B73015F8C9D5}"/>
              </a:ext>
            </a:extLst>
          </p:cNvPr>
          <p:cNvSpPr>
            <a:spLocks noChangeShapeType="1"/>
          </p:cNvSpPr>
          <p:nvPr/>
        </p:nvSpPr>
        <p:spPr bwMode="auto">
          <a:xfrm>
            <a:off x="4191805" y="999428"/>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3" name="Line 5">
            <a:extLst>
              <a:ext uri="{FF2B5EF4-FFF2-40B4-BE49-F238E27FC236}">
                <a16:creationId xmlns:a16="http://schemas.microsoft.com/office/drawing/2014/main" id="{4085F2F4-4095-4F3C-AD6D-F333DB088164}"/>
              </a:ext>
            </a:extLst>
          </p:cNvPr>
          <p:cNvSpPr>
            <a:spLocks noChangeShapeType="1"/>
          </p:cNvSpPr>
          <p:nvPr/>
        </p:nvSpPr>
        <p:spPr bwMode="auto">
          <a:xfrm>
            <a:off x="4213257" y="923228"/>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 name="Line 6">
            <a:extLst>
              <a:ext uri="{FF2B5EF4-FFF2-40B4-BE49-F238E27FC236}">
                <a16:creationId xmlns:a16="http://schemas.microsoft.com/office/drawing/2014/main" id="{14593B3C-3B67-43D3-BBB4-9D096B06E7F8}"/>
              </a:ext>
            </a:extLst>
          </p:cNvPr>
          <p:cNvSpPr>
            <a:spLocks noChangeShapeType="1"/>
          </p:cNvSpPr>
          <p:nvPr/>
        </p:nvSpPr>
        <p:spPr bwMode="auto">
          <a:xfrm>
            <a:off x="4213257" y="999428"/>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7" name="Line 348">
            <a:extLst>
              <a:ext uri="{FF2B5EF4-FFF2-40B4-BE49-F238E27FC236}">
                <a16:creationId xmlns:a16="http://schemas.microsoft.com/office/drawing/2014/main" id="{F1C75088-ABCB-4741-83D5-567D7BF869BB}"/>
              </a:ext>
            </a:extLst>
          </p:cNvPr>
          <p:cNvSpPr>
            <a:spLocks noChangeShapeType="1"/>
          </p:cNvSpPr>
          <p:nvPr/>
        </p:nvSpPr>
        <p:spPr bwMode="auto">
          <a:xfrm>
            <a:off x="4286444" y="1011631"/>
            <a:ext cx="118" cy="43999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1" name="Line 204">
            <a:extLst>
              <a:ext uri="{FF2B5EF4-FFF2-40B4-BE49-F238E27FC236}">
                <a16:creationId xmlns:a16="http://schemas.microsoft.com/office/drawing/2014/main" id="{05BCA75A-4975-4BC5-954A-3BCCA63C0829}"/>
              </a:ext>
            </a:extLst>
          </p:cNvPr>
          <p:cNvSpPr>
            <a:spLocks noChangeShapeType="1"/>
          </p:cNvSpPr>
          <p:nvPr/>
        </p:nvSpPr>
        <p:spPr bwMode="auto">
          <a:xfrm flipH="1">
            <a:off x="8478655" y="1462875"/>
            <a:ext cx="0" cy="10608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586803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E52A9-53CB-40D1-AFEB-8D960CA4487C}"/>
              </a:ext>
            </a:extLst>
          </p:cNvPr>
          <p:cNvSpPr/>
          <p:nvPr/>
        </p:nvSpPr>
        <p:spPr>
          <a:xfrm>
            <a:off x="-14991" y="0"/>
            <a:ext cx="9158991"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7410" name="Picture 2">
            <a:extLst>
              <a:ext uri="{FF2B5EF4-FFF2-40B4-BE49-F238E27FC236}">
                <a16:creationId xmlns:a16="http://schemas.microsoft.com/office/drawing/2014/main" id="{0BD5002D-85F4-4520-ABCB-01B461A0F6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640" t="22416" r="13699" b="64945"/>
          <a:stretch/>
        </p:blipFill>
        <p:spPr bwMode="auto">
          <a:xfrm>
            <a:off x="464388" y="3513378"/>
            <a:ext cx="8178867" cy="301398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whitchurch">
            <a:extLst>
              <a:ext uri="{FF2B5EF4-FFF2-40B4-BE49-F238E27FC236}">
                <a16:creationId xmlns:a16="http://schemas.microsoft.com/office/drawing/2014/main" id="{346659A2-9374-4AD1-8D93-21795137CB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571" b="5339"/>
          <a:stretch/>
        </p:blipFill>
        <p:spPr bwMode="auto">
          <a:xfrm>
            <a:off x="482567" y="452417"/>
            <a:ext cx="8178868" cy="275336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23BC94-42E3-4B7E-A0A8-651E6F0E750B}"/>
              </a:ext>
            </a:extLst>
          </p:cNvPr>
          <p:cNvSpPr txBox="1"/>
          <p:nvPr/>
        </p:nvSpPr>
        <p:spPr>
          <a:xfrm>
            <a:off x="453586" y="3217918"/>
            <a:ext cx="8178867" cy="307777"/>
          </a:xfrm>
          <a:prstGeom prst="rect">
            <a:avLst/>
          </a:prstGeom>
          <a:noFill/>
        </p:spPr>
        <p:txBody>
          <a:bodyPr wrap="square">
            <a:spAutoFit/>
          </a:bodyPr>
          <a:lstStyle/>
          <a:p>
            <a:pPr algn="ctr"/>
            <a:r>
              <a:rPr lang="en-GB" sz="1400" i="0" dirty="0">
                <a:solidFill>
                  <a:schemeClr val="bg1"/>
                </a:solidFill>
                <a:effectLst/>
                <a:latin typeface="Georgia" panose="02040502050405020303" pitchFamily="18" charset="0"/>
              </a:rPr>
              <a:t>Whitchurch.</a:t>
            </a:r>
            <a:endParaRPr lang="en-GB" sz="1400" dirty="0"/>
          </a:p>
        </p:txBody>
      </p:sp>
      <p:sp>
        <p:nvSpPr>
          <p:cNvPr id="2" name="TextBox 1">
            <a:extLst>
              <a:ext uri="{FF2B5EF4-FFF2-40B4-BE49-F238E27FC236}">
                <a16:creationId xmlns:a16="http://schemas.microsoft.com/office/drawing/2014/main" id="{A06730A8-2E12-4447-AED2-3768D47EE339}"/>
              </a:ext>
            </a:extLst>
          </p:cNvPr>
          <p:cNvSpPr txBox="1"/>
          <p:nvPr/>
        </p:nvSpPr>
        <p:spPr>
          <a:xfrm>
            <a:off x="-28979" y="6057"/>
            <a:ext cx="9143999" cy="461665"/>
          </a:xfrm>
          <a:prstGeom prst="rect">
            <a:avLst/>
          </a:prstGeom>
          <a:noFill/>
        </p:spPr>
        <p:txBody>
          <a:bodyPr wrap="square">
            <a:spAutoFit/>
          </a:bodyPr>
          <a:lstStyle/>
          <a:p>
            <a:pPr algn="ctr"/>
            <a:r>
              <a:rPr lang="en-GB" sz="2400" dirty="0">
                <a:solidFill>
                  <a:schemeClr val="bg1"/>
                </a:solidFill>
                <a:latin typeface="Georgia" panose="02040502050405020303" pitchFamily="18" charset="0"/>
              </a:rPr>
              <a:t>Thomas Mattingly (1750–1832)</a:t>
            </a:r>
          </a:p>
        </p:txBody>
      </p:sp>
      <p:sp>
        <p:nvSpPr>
          <p:cNvPr id="4" name="TextBox 3">
            <a:extLst>
              <a:ext uri="{FF2B5EF4-FFF2-40B4-BE49-F238E27FC236}">
                <a16:creationId xmlns:a16="http://schemas.microsoft.com/office/drawing/2014/main" id="{B7E8E74A-5CBE-4293-846B-1B20C5A27EB7}"/>
              </a:ext>
            </a:extLst>
          </p:cNvPr>
          <p:cNvSpPr txBox="1"/>
          <p:nvPr/>
        </p:nvSpPr>
        <p:spPr>
          <a:xfrm>
            <a:off x="333751" y="6515046"/>
            <a:ext cx="8178867" cy="307777"/>
          </a:xfrm>
          <a:prstGeom prst="rect">
            <a:avLst/>
          </a:prstGeom>
          <a:noFill/>
        </p:spPr>
        <p:txBody>
          <a:bodyPr wrap="square">
            <a:spAutoFit/>
          </a:bodyPr>
          <a:lstStyle/>
          <a:p>
            <a:pPr algn="ctr"/>
            <a:r>
              <a:rPr lang="en-GB" sz="1400" i="0" dirty="0">
                <a:solidFill>
                  <a:schemeClr val="bg1"/>
                </a:solidFill>
                <a:effectLst/>
                <a:latin typeface="Georgia" panose="02040502050405020303" pitchFamily="18" charset="0"/>
              </a:rPr>
              <a:t>Hurstbourne House, Whitchurch.</a:t>
            </a:r>
            <a:endParaRPr lang="en-GB" sz="1400" dirty="0"/>
          </a:p>
        </p:txBody>
      </p:sp>
      <p:pic>
        <p:nvPicPr>
          <p:cNvPr id="5" name="Audio 4">
            <a:hlinkClick r:id="" action="ppaction://media"/>
            <a:extLst>
              <a:ext uri="{FF2B5EF4-FFF2-40B4-BE49-F238E27FC236}">
                <a16:creationId xmlns:a16="http://schemas.microsoft.com/office/drawing/2014/main" id="{E82D7B47-9B61-421D-8B16-F526040E6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6731471"/>
      </p:ext>
    </p:extLst>
  </p:cSld>
  <p:clrMapOvr>
    <a:masterClrMapping/>
  </p:clrMapOvr>
  <mc:AlternateContent xmlns:mc="http://schemas.openxmlformats.org/markup-compatibility/2006" xmlns:p14="http://schemas.microsoft.com/office/powerpoint/2010/main">
    <mc:Choice Requires="p14">
      <p:transition spd="slow" p14:dur="2000" advTm="59104"/>
    </mc:Choice>
    <mc:Fallback xmlns="">
      <p:transition spd="slow" advTm="5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E52A9-53CB-40D1-AFEB-8D960CA4487C}"/>
              </a:ext>
            </a:extLst>
          </p:cNvPr>
          <p:cNvSpPr/>
          <p:nvPr/>
        </p:nvSpPr>
        <p:spPr>
          <a:xfrm>
            <a:off x="-14991" y="0"/>
            <a:ext cx="9158991"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8434" name="Picture 2" descr="hurstbourne park">
            <a:extLst>
              <a:ext uri="{FF2B5EF4-FFF2-40B4-BE49-F238E27FC236}">
                <a16:creationId xmlns:a16="http://schemas.microsoft.com/office/drawing/2014/main" id="{F37229E8-A8F4-46D0-A4CC-4D3D3D3F9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7" t="43860" r="12857" b="-130"/>
          <a:stretch/>
        </p:blipFill>
        <p:spPr bwMode="auto">
          <a:xfrm>
            <a:off x="402771" y="467722"/>
            <a:ext cx="8338457" cy="286608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1793 print">
            <a:extLst>
              <a:ext uri="{FF2B5EF4-FFF2-40B4-BE49-F238E27FC236}">
                <a16:creationId xmlns:a16="http://schemas.microsoft.com/office/drawing/2014/main" id="{72317C3B-B4AD-4DC4-A38D-978AD5D82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827"/>
          <a:stretch/>
        </p:blipFill>
        <p:spPr bwMode="auto">
          <a:xfrm>
            <a:off x="373791" y="3627876"/>
            <a:ext cx="8338457" cy="29360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23BC94-42E3-4B7E-A0A8-651E6F0E750B}"/>
              </a:ext>
            </a:extLst>
          </p:cNvPr>
          <p:cNvSpPr txBox="1"/>
          <p:nvPr/>
        </p:nvSpPr>
        <p:spPr>
          <a:xfrm>
            <a:off x="-7497" y="3328387"/>
            <a:ext cx="9158991" cy="276999"/>
          </a:xfrm>
          <a:prstGeom prst="rect">
            <a:avLst/>
          </a:prstGeom>
          <a:noFill/>
        </p:spPr>
        <p:txBody>
          <a:bodyPr wrap="square">
            <a:spAutoFit/>
          </a:bodyPr>
          <a:lstStyle/>
          <a:p>
            <a:pPr algn="ctr"/>
            <a:r>
              <a:rPr lang="en-GB" sz="1200" i="0" dirty="0">
                <a:solidFill>
                  <a:schemeClr val="bg1"/>
                </a:solidFill>
                <a:effectLst/>
                <a:latin typeface="Georgia" panose="02040502050405020303" pitchFamily="18" charset="0"/>
              </a:rPr>
              <a:t>Hurstbourne House, Whitchurch – Seat of the Earl of Portsmouth .</a:t>
            </a:r>
            <a:endParaRPr lang="en-GB" sz="1200" dirty="0"/>
          </a:p>
        </p:txBody>
      </p:sp>
      <p:sp>
        <p:nvSpPr>
          <p:cNvPr id="2" name="TextBox 1">
            <a:extLst>
              <a:ext uri="{FF2B5EF4-FFF2-40B4-BE49-F238E27FC236}">
                <a16:creationId xmlns:a16="http://schemas.microsoft.com/office/drawing/2014/main" id="{D75BBE0C-3DA7-4E0F-9542-F9000BF5701D}"/>
              </a:ext>
            </a:extLst>
          </p:cNvPr>
          <p:cNvSpPr txBox="1"/>
          <p:nvPr/>
        </p:nvSpPr>
        <p:spPr>
          <a:xfrm>
            <a:off x="-28979" y="6057"/>
            <a:ext cx="9143999" cy="461665"/>
          </a:xfrm>
          <a:prstGeom prst="rect">
            <a:avLst/>
          </a:prstGeom>
          <a:noFill/>
        </p:spPr>
        <p:txBody>
          <a:bodyPr wrap="square">
            <a:spAutoFit/>
          </a:bodyPr>
          <a:lstStyle/>
          <a:p>
            <a:pPr algn="ctr"/>
            <a:r>
              <a:rPr lang="en-GB" sz="2400" dirty="0">
                <a:solidFill>
                  <a:schemeClr val="bg1"/>
                </a:solidFill>
                <a:latin typeface="Georgia" panose="02040502050405020303" pitchFamily="18" charset="0"/>
              </a:rPr>
              <a:t>Thomas Mattingly (1750–1832)</a:t>
            </a:r>
          </a:p>
        </p:txBody>
      </p:sp>
      <p:sp>
        <p:nvSpPr>
          <p:cNvPr id="8" name="TextBox 7">
            <a:extLst>
              <a:ext uri="{FF2B5EF4-FFF2-40B4-BE49-F238E27FC236}">
                <a16:creationId xmlns:a16="http://schemas.microsoft.com/office/drawing/2014/main" id="{49EC0661-1CEA-4D9C-936B-1D7BF4DB409A}"/>
              </a:ext>
            </a:extLst>
          </p:cNvPr>
          <p:cNvSpPr txBox="1"/>
          <p:nvPr/>
        </p:nvSpPr>
        <p:spPr>
          <a:xfrm>
            <a:off x="402771" y="6553087"/>
            <a:ext cx="8323466" cy="276999"/>
          </a:xfrm>
          <a:prstGeom prst="rect">
            <a:avLst/>
          </a:prstGeom>
          <a:noFill/>
        </p:spPr>
        <p:txBody>
          <a:bodyPr wrap="square">
            <a:spAutoFit/>
          </a:bodyPr>
          <a:lstStyle/>
          <a:p>
            <a:pPr algn="ctr"/>
            <a:r>
              <a:rPr lang="en-GB" sz="1200" i="0" dirty="0">
                <a:solidFill>
                  <a:schemeClr val="bg1"/>
                </a:solidFill>
                <a:effectLst/>
                <a:latin typeface="Georgia" panose="02040502050405020303" pitchFamily="18" charset="0"/>
              </a:rPr>
              <a:t>Hurstbourne Park can be seen on the left </a:t>
            </a:r>
            <a:r>
              <a:rPr lang="en-GB" sz="1200" i="0" dirty="0" err="1">
                <a:solidFill>
                  <a:schemeClr val="bg1"/>
                </a:solidFill>
                <a:effectLst/>
                <a:latin typeface="Georgia" panose="02040502050405020303" pitchFamily="18" charset="0"/>
              </a:rPr>
              <a:t>ot</a:t>
            </a:r>
            <a:r>
              <a:rPr lang="en-GB" sz="1200" i="0" dirty="0">
                <a:solidFill>
                  <a:schemeClr val="bg1"/>
                </a:solidFill>
                <a:effectLst/>
                <a:latin typeface="Georgia" panose="02040502050405020303" pitchFamily="18" charset="0"/>
              </a:rPr>
              <a:t> this engraving of Whitchurch dated 1793</a:t>
            </a:r>
            <a:endParaRPr lang="en-GB" sz="1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513525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E52A9-53CB-40D1-AFEB-8D960CA4487C}"/>
              </a:ext>
            </a:extLst>
          </p:cNvPr>
          <p:cNvSpPr/>
          <p:nvPr/>
        </p:nvSpPr>
        <p:spPr>
          <a:xfrm>
            <a:off x="-14991" y="0"/>
            <a:ext cx="9158991"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4B23BC94-42E3-4B7E-A0A8-651E6F0E750B}"/>
              </a:ext>
            </a:extLst>
          </p:cNvPr>
          <p:cNvSpPr txBox="1"/>
          <p:nvPr/>
        </p:nvSpPr>
        <p:spPr>
          <a:xfrm>
            <a:off x="0" y="482964"/>
            <a:ext cx="8871686" cy="307777"/>
          </a:xfrm>
          <a:prstGeom prst="rect">
            <a:avLst/>
          </a:prstGeom>
          <a:noFill/>
        </p:spPr>
        <p:txBody>
          <a:bodyPr wrap="square">
            <a:spAutoFit/>
          </a:bodyPr>
          <a:lstStyle/>
          <a:p>
            <a:pPr algn="ctr"/>
            <a:r>
              <a:rPr lang="en-GB" sz="1400" i="0" dirty="0">
                <a:solidFill>
                  <a:schemeClr val="bg1"/>
                </a:solidFill>
                <a:effectLst/>
                <a:latin typeface="Georgia" panose="02040502050405020303" pitchFamily="18" charset="0"/>
              </a:rPr>
              <a:t>Hurstbourne House, Whitchurch  – Seat of the Earl of Portsmouth .</a:t>
            </a:r>
            <a:endParaRPr lang="en-GB" sz="1400" dirty="0"/>
          </a:p>
        </p:txBody>
      </p:sp>
      <p:pic>
        <p:nvPicPr>
          <p:cNvPr id="19458" name="Picture 2">
            <a:extLst>
              <a:ext uri="{FF2B5EF4-FFF2-40B4-BE49-F238E27FC236}">
                <a16:creationId xmlns:a16="http://schemas.microsoft.com/office/drawing/2014/main" id="{F78DFC8E-E710-4C62-88BC-6BAD37294B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01" t="14655" r="12411"/>
          <a:stretch/>
        </p:blipFill>
        <p:spPr bwMode="auto">
          <a:xfrm>
            <a:off x="4736081" y="790741"/>
            <a:ext cx="4244749" cy="283791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8E740322-A176-4145-9CFF-0CF025B3FD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442"/>
          <a:stretch/>
        </p:blipFill>
        <p:spPr bwMode="auto">
          <a:xfrm>
            <a:off x="221886" y="772009"/>
            <a:ext cx="4321134" cy="2837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72F6AD-FE09-47D8-881A-B8A671C291E9}"/>
              </a:ext>
            </a:extLst>
          </p:cNvPr>
          <p:cNvSpPr txBox="1"/>
          <p:nvPr/>
        </p:nvSpPr>
        <p:spPr>
          <a:xfrm>
            <a:off x="-28979" y="6057"/>
            <a:ext cx="9143999" cy="461665"/>
          </a:xfrm>
          <a:prstGeom prst="rect">
            <a:avLst/>
          </a:prstGeom>
          <a:noFill/>
        </p:spPr>
        <p:txBody>
          <a:bodyPr wrap="square">
            <a:spAutoFit/>
          </a:bodyPr>
          <a:lstStyle/>
          <a:p>
            <a:pPr algn="ctr"/>
            <a:r>
              <a:rPr lang="en-GB" sz="2400" dirty="0">
                <a:solidFill>
                  <a:schemeClr val="bg1"/>
                </a:solidFill>
                <a:latin typeface="Georgia" panose="02040502050405020303" pitchFamily="18" charset="0"/>
              </a:rPr>
              <a:t>Thomas Mattingly (1750–1832)</a:t>
            </a:r>
          </a:p>
        </p:txBody>
      </p:sp>
      <p:graphicFrame>
        <p:nvGraphicFramePr>
          <p:cNvPr id="8" name="Object 7">
            <a:extLst>
              <a:ext uri="{FF2B5EF4-FFF2-40B4-BE49-F238E27FC236}">
                <a16:creationId xmlns:a16="http://schemas.microsoft.com/office/drawing/2014/main" id="{FFB12256-D346-480F-9169-34ADE3284EE1}"/>
              </a:ext>
            </a:extLst>
          </p:cNvPr>
          <p:cNvGraphicFramePr>
            <a:graphicFrameLocks noChangeAspect="1"/>
          </p:cNvGraphicFramePr>
          <p:nvPr/>
        </p:nvGraphicFramePr>
        <p:xfrm>
          <a:off x="251778" y="3918306"/>
          <a:ext cx="4320222" cy="2641107"/>
        </p:xfrm>
        <a:graphic>
          <a:graphicData uri="http://schemas.openxmlformats.org/presentationml/2006/ole">
            <mc:AlternateContent xmlns:mc="http://schemas.openxmlformats.org/markup-compatibility/2006">
              <mc:Choice xmlns:v="urn:schemas-microsoft-com:vml" Requires="v">
                <p:oleObj spid="_x0000_s1026" r:id="rId6" imgW="18552240" imgH="11694960" progId="">
                  <p:embed/>
                </p:oleObj>
              </mc:Choice>
              <mc:Fallback>
                <p:oleObj r:id="rId6" imgW="18552240" imgH="11694960" progId="">
                  <p:embed/>
                  <p:pic>
                    <p:nvPicPr>
                      <p:cNvPr id="8" name="Object 7">
                        <a:extLst>
                          <a:ext uri="{FF2B5EF4-FFF2-40B4-BE49-F238E27FC236}">
                            <a16:creationId xmlns:a16="http://schemas.microsoft.com/office/drawing/2014/main" id="{FFB12256-D346-480F-9169-34ADE3284EE1}"/>
                          </a:ext>
                        </a:extLst>
                      </p:cNvPr>
                      <p:cNvPicPr/>
                      <p:nvPr/>
                    </p:nvPicPr>
                    <p:blipFill>
                      <a:blip r:embed="rId7"/>
                      <a:stretch>
                        <a:fillRect/>
                      </a:stretch>
                    </p:blipFill>
                    <p:spPr>
                      <a:xfrm>
                        <a:off x="251778" y="3918306"/>
                        <a:ext cx="4320222" cy="2641107"/>
                      </a:xfrm>
                      <a:prstGeom prst="rect">
                        <a:avLst/>
                      </a:prstGeom>
                    </p:spPr>
                  </p:pic>
                </p:oleObj>
              </mc:Fallback>
            </mc:AlternateContent>
          </a:graphicData>
        </a:graphic>
      </p:graphicFrame>
      <p:pic>
        <p:nvPicPr>
          <p:cNvPr id="10" name="Picture 9" descr="A large building&#10;&#10;Description automatically generated">
            <a:extLst>
              <a:ext uri="{FF2B5EF4-FFF2-40B4-BE49-F238E27FC236}">
                <a16:creationId xmlns:a16="http://schemas.microsoft.com/office/drawing/2014/main" id="{AB545247-1DF0-4890-9898-38CB9E0FF730}"/>
              </a:ext>
            </a:extLst>
          </p:cNvPr>
          <p:cNvPicPr>
            <a:picLocks noChangeAspect="1"/>
          </p:cNvPicPr>
          <p:nvPr/>
        </p:nvPicPr>
        <p:blipFill rotWithShape="1">
          <a:blip r:embed="rId8">
            <a:extLst>
              <a:ext uri="{28A0092B-C50C-407E-A947-70E740481C1C}">
                <a14:useLocalDpi xmlns:a14="http://schemas.microsoft.com/office/drawing/2010/main" val="0"/>
              </a:ext>
            </a:extLst>
          </a:blip>
          <a:srcRect t="5082"/>
          <a:stretch/>
        </p:blipFill>
        <p:spPr>
          <a:xfrm>
            <a:off x="4736082" y="3973961"/>
            <a:ext cx="4244749" cy="2585452"/>
          </a:xfrm>
          <a:prstGeom prst="rect">
            <a:avLst/>
          </a:prstGeom>
        </p:spPr>
      </p:pic>
      <p:sp>
        <p:nvSpPr>
          <p:cNvPr id="11" name="TextBox 10">
            <a:extLst>
              <a:ext uri="{FF2B5EF4-FFF2-40B4-BE49-F238E27FC236}">
                <a16:creationId xmlns:a16="http://schemas.microsoft.com/office/drawing/2014/main" id="{DB3EB285-7707-4824-AED2-ABCAB5EFAD1B}"/>
              </a:ext>
            </a:extLst>
          </p:cNvPr>
          <p:cNvSpPr txBox="1"/>
          <p:nvPr/>
        </p:nvSpPr>
        <p:spPr>
          <a:xfrm>
            <a:off x="833763" y="3601278"/>
            <a:ext cx="2910254" cy="369332"/>
          </a:xfrm>
          <a:prstGeom prst="rect">
            <a:avLst/>
          </a:prstGeom>
          <a:noFill/>
        </p:spPr>
        <p:txBody>
          <a:bodyPr wrap="square">
            <a:spAutoFit/>
          </a:bodyPr>
          <a:lstStyle/>
          <a:p>
            <a:r>
              <a:rPr lang="en-GB" sz="1200" i="0" dirty="0">
                <a:solidFill>
                  <a:schemeClr val="bg1"/>
                </a:solidFill>
                <a:effectLst/>
                <a:latin typeface="Georgia" panose="02040502050405020303" pitchFamily="18" charset="0"/>
              </a:rPr>
              <a:t>Hurstbourne Park - west of Whitchurch</a:t>
            </a:r>
            <a:r>
              <a:rPr lang="en-GB" sz="1800" i="0" dirty="0">
                <a:solidFill>
                  <a:schemeClr val="bg1"/>
                </a:solidFill>
                <a:effectLst/>
                <a:latin typeface="Georgia" panose="02040502050405020303" pitchFamily="18" charset="0"/>
              </a:rPr>
              <a:t>.</a:t>
            </a:r>
            <a:endParaRPr lang="en-GB" dirty="0"/>
          </a:p>
        </p:txBody>
      </p:sp>
      <p:sp>
        <p:nvSpPr>
          <p:cNvPr id="5" name="TextBox 4">
            <a:extLst>
              <a:ext uri="{FF2B5EF4-FFF2-40B4-BE49-F238E27FC236}">
                <a16:creationId xmlns:a16="http://schemas.microsoft.com/office/drawing/2014/main" id="{19B4150F-831E-4842-863C-E6C099BCB27E}"/>
              </a:ext>
            </a:extLst>
          </p:cNvPr>
          <p:cNvSpPr txBox="1"/>
          <p:nvPr/>
        </p:nvSpPr>
        <p:spPr>
          <a:xfrm>
            <a:off x="5662205" y="3674676"/>
            <a:ext cx="2910254" cy="276999"/>
          </a:xfrm>
          <a:prstGeom prst="rect">
            <a:avLst/>
          </a:prstGeom>
          <a:noFill/>
        </p:spPr>
        <p:txBody>
          <a:bodyPr wrap="square">
            <a:spAutoFit/>
          </a:bodyPr>
          <a:lstStyle/>
          <a:p>
            <a:r>
              <a:rPr lang="en-GB" sz="1200" i="0" dirty="0">
                <a:solidFill>
                  <a:schemeClr val="bg1"/>
                </a:solidFill>
                <a:effectLst/>
                <a:latin typeface="Georgia" panose="02040502050405020303" pitchFamily="18" charset="0"/>
              </a:rPr>
              <a:t>The Gardens of Hurstbourne Park </a:t>
            </a:r>
            <a:endParaRPr lang="en-GB" dirty="0"/>
          </a:p>
        </p:txBody>
      </p:sp>
      <p:sp>
        <p:nvSpPr>
          <p:cNvPr id="6" name="TextBox 5">
            <a:extLst>
              <a:ext uri="{FF2B5EF4-FFF2-40B4-BE49-F238E27FC236}">
                <a16:creationId xmlns:a16="http://schemas.microsoft.com/office/drawing/2014/main" id="{E86B4224-B8D5-4412-A0EE-6D01A080B89B}"/>
              </a:ext>
            </a:extLst>
          </p:cNvPr>
          <p:cNvSpPr txBox="1"/>
          <p:nvPr/>
        </p:nvSpPr>
        <p:spPr>
          <a:xfrm>
            <a:off x="905417" y="6550187"/>
            <a:ext cx="2910254" cy="276999"/>
          </a:xfrm>
          <a:prstGeom prst="rect">
            <a:avLst/>
          </a:prstGeom>
          <a:noFill/>
        </p:spPr>
        <p:txBody>
          <a:bodyPr wrap="square">
            <a:spAutoFit/>
          </a:bodyPr>
          <a:lstStyle/>
          <a:p>
            <a:r>
              <a:rPr lang="en-GB" sz="1200" i="0" dirty="0">
                <a:solidFill>
                  <a:schemeClr val="bg1"/>
                </a:solidFill>
                <a:effectLst/>
                <a:latin typeface="Georgia" panose="02040502050405020303" pitchFamily="18" charset="0"/>
              </a:rPr>
              <a:t>Hurstbourne Park House in 1911.</a:t>
            </a:r>
            <a:endParaRPr lang="en-GB" dirty="0"/>
          </a:p>
        </p:txBody>
      </p:sp>
      <p:sp>
        <p:nvSpPr>
          <p:cNvPr id="7" name="TextBox 6">
            <a:extLst>
              <a:ext uri="{FF2B5EF4-FFF2-40B4-BE49-F238E27FC236}">
                <a16:creationId xmlns:a16="http://schemas.microsoft.com/office/drawing/2014/main" id="{EA193767-1F50-4FB6-8064-236163EBB582}"/>
              </a:ext>
            </a:extLst>
          </p:cNvPr>
          <p:cNvSpPr txBox="1"/>
          <p:nvPr/>
        </p:nvSpPr>
        <p:spPr>
          <a:xfrm>
            <a:off x="5328329" y="6602589"/>
            <a:ext cx="2910254" cy="276999"/>
          </a:xfrm>
          <a:prstGeom prst="rect">
            <a:avLst/>
          </a:prstGeom>
          <a:noFill/>
        </p:spPr>
        <p:txBody>
          <a:bodyPr wrap="square">
            <a:spAutoFit/>
          </a:bodyPr>
          <a:lstStyle/>
          <a:p>
            <a:pPr algn="ctr"/>
            <a:r>
              <a:rPr lang="en-GB" sz="1200" i="0" dirty="0">
                <a:solidFill>
                  <a:schemeClr val="bg1"/>
                </a:solidFill>
                <a:effectLst/>
                <a:latin typeface="Georgia" panose="02040502050405020303" pitchFamily="18" charset="0"/>
              </a:rPr>
              <a:t>Hurstbourne Park House today.</a:t>
            </a:r>
            <a:endParaRPr lang="en-GB" dirty="0"/>
          </a:p>
        </p:txBody>
      </p:sp>
    </p:spTree>
    <p:extLst>
      <p:ext uri="{BB962C8B-B14F-4D97-AF65-F5344CB8AC3E}">
        <p14:creationId xmlns:p14="http://schemas.microsoft.com/office/powerpoint/2010/main" val="912418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D330E-0CD3-4C4B-A47A-A390A031AE01}"/>
              </a:ext>
            </a:extLst>
          </p:cNvPr>
          <p:cNvSpPr/>
          <p:nvPr/>
        </p:nvSpPr>
        <p:spPr>
          <a:xfrm>
            <a:off x="-1" y="0"/>
            <a:ext cx="9158991" cy="68519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8C39CA33-9E65-4C7E-AB05-D8BCCF6B7F10}"/>
              </a:ext>
            </a:extLst>
          </p:cNvPr>
          <p:cNvSpPr txBox="1"/>
          <p:nvPr/>
        </p:nvSpPr>
        <p:spPr>
          <a:xfrm>
            <a:off x="4736962" y="6544806"/>
            <a:ext cx="4137543" cy="276999"/>
          </a:xfrm>
          <a:prstGeom prst="rect">
            <a:avLst/>
          </a:prstGeom>
          <a:noFill/>
        </p:spPr>
        <p:txBody>
          <a:bodyPr wrap="square" rtlCol="0">
            <a:spAutoFit/>
          </a:bodyPr>
          <a:lstStyle/>
          <a:p>
            <a:pPr algn="ctr"/>
            <a:r>
              <a:rPr lang="en-GB" sz="1200" dirty="0">
                <a:solidFill>
                  <a:schemeClr val="bg1"/>
                </a:solidFill>
                <a:latin typeface="Georgia" panose="02040502050405020303" pitchFamily="18" charset="0"/>
              </a:rPr>
              <a:t>All Hallows Church interior.</a:t>
            </a:r>
          </a:p>
        </p:txBody>
      </p:sp>
      <p:pic>
        <p:nvPicPr>
          <p:cNvPr id="16386" name="Picture 2">
            <a:extLst>
              <a:ext uri="{FF2B5EF4-FFF2-40B4-BE49-F238E27FC236}">
                <a16:creationId xmlns:a16="http://schemas.microsoft.com/office/drawing/2014/main" id="{13A2771D-0EEA-4780-AD2A-0076F0975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83" y="444325"/>
            <a:ext cx="4156647" cy="286761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CA87427D-C49A-44CD-8BF2-BE78B395C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751" y="444325"/>
            <a:ext cx="4107966" cy="283421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All Hallows, Whitchurch">
            <a:extLst>
              <a:ext uri="{FF2B5EF4-FFF2-40B4-BE49-F238E27FC236}">
                <a16:creationId xmlns:a16="http://schemas.microsoft.com/office/drawing/2014/main" id="{5DDE8CC4-6B5C-4C07-A49F-767B78D18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7659" y="3688763"/>
            <a:ext cx="4021827" cy="28259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8909FC-21D6-44A4-B558-182AFB99E0E9}"/>
              </a:ext>
            </a:extLst>
          </p:cNvPr>
          <p:cNvSpPr txBox="1"/>
          <p:nvPr/>
        </p:nvSpPr>
        <p:spPr>
          <a:xfrm>
            <a:off x="344514" y="6581001"/>
            <a:ext cx="4137543" cy="276999"/>
          </a:xfrm>
          <a:prstGeom prst="rect">
            <a:avLst/>
          </a:prstGeom>
          <a:noFill/>
        </p:spPr>
        <p:txBody>
          <a:bodyPr wrap="square" rtlCol="0">
            <a:spAutoFit/>
          </a:bodyPr>
          <a:lstStyle/>
          <a:p>
            <a:pPr algn="ctr"/>
            <a:r>
              <a:rPr lang="en-GB" sz="1200" dirty="0">
                <a:solidFill>
                  <a:schemeClr val="bg1"/>
                </a:solidFill>
                <a:latin typeface="Georgia" panose="02040502050405020303" pitchFamily="18" charset="0"/>
              </a:rPr>
              <a:t>All Hallows Church.</a:t>
            </a:r>
          </a:p>
        </p:txBody>
      </p:sp>
      <p:pic>
        <p:nvPicPr>
          <p:cNvPr id="16392" name="Picture 8" descr="All Hallows Church, Whitchurch, Hampshire">
            <a:extLst>
              <a:ext uri="{FF2B5EF4-FFF2-40B4-BE49-F238E27FC236}">
                <a16:creationId xmlns:a16="http://schemas.microsoft.com/office/drawing/2014/main" id="{FE593F63-E4DC-4846-A4A6-11355A6C46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387" y="3688764"/>
            <a:ext cx="4137543" cy="27863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9530B5-120C-404E-B30C-BD0A119DB080}"/>
              </a:ext>
            </a:extLst>
          </p:cNvPr>
          <p:cNvSpPr txBox="1"/>
          <p:nvPr/>
        </p:nvSpPr>
        <p:spPr>
          <a:xfrm>
            <a:off x="251578" y="3411299"/>
            <a:ext cx="4114765" cy="276999"/>
          </a:xfrm>
          <a:prstGeom prst="rect">
            <a:avLst/>
          </a:prstGeom>
          <a:noFill/>
        </p:spPr>
        <p:txBody>
          <a:bodyPr wrap="square" rtlCol="0">
            <a:spAutoFit/>
          </a:bodyPr>
          <a:lstStyle/>
          <a:p>
            <a:pPr algn="ctr"/>
            <a:r>
              <a:rPr lang="en-GB" sz="1200" dirty="0">
                <a:solidFill>
                  <a:schemeClr val="bg1"/>
                </a:solidFill>
                <a:latin typeface="Georgia" panose="02040502050405020303" pitchFamily="18" charset="0"/>
              </a:rPr>
              <a:t>White Hart Inn, Whitchurch.</a:t>
            </a:r>
          </a:p>
        </p:txBody>
      </p:sp>
      <p:sp>
        <p:nvSpPr>
          <p:cNvPr id="10" name="TextBox 9">
            <a:extLst>
              <a:ext uri="{FF2B5EF4-FFF2-40B4-BE49-F238E27FC236}">
                <a16:creationId xmlns:a16="http://schemas.microsoft.com/office/drawing/2014/main" id="{54ADE790-368D-4AC7-ADE8-1270FF903F2C}"/>
              </a:ext>
            </a:extLst>
          </p:cNvPr>
          <p:cNvSpPr txBox="1"/>
          <p:nvPr/>
        </p:nvSpPr>
        <p:spPr>
          <a:xfrm>
            <a:off x="4777658" y="3404925"/>
            <a:ext cx="4021827" cy="276999"/>
          </a:xfrm>
          <a:prstGeom prst="rect">
            <a:avLst/>
          </a:prstGeom>
          <a:noFill/>
        </p:spPr>
        <p:txBody>
          <a:bodyPr wrap="square" rtlCol="0">
            <a:spAutoFit/>
          </a:bodyPr>
          <a:lstStyle/>
          <a:p>
            <a:pPr algn="ctr"/>
            <a:r>
              <a:rPr lang="en-GB" sz="1200" dirty="0">
                <a:solidFill>
                  <a:schemeClr val="bg1"/>
                </a:solidFill>
                <a:latin typeface="Georgia" panose="02040502050405020303" pitchFamily="18" charset="0"/>
              </a:rPr>
              <a:t>Town Hall, Whitchurch.</a:t>
            </a:r>
          </a:p>
        </p:txBody>
      </p:sp>
      <p:sp>
        <p:nvSpPr>
          <p:cNvPr id="3" name="TextBox 2">
            <a:extLst>
              <a:ext uri="{FF2B5EF4-FFF2-40B4-BE49-F238E27FC236}">
                <a16:creationId xmlns:a16="http://schemas.microsoft.com/office/drawing/2014/main" id="{FA3CE8DF-0F5F-4E57-B6F0-D21388E0668F}"/>
              </a:ext>
            </a:extLst>
          </p:cNvPr>
          <p:cNvSpPr txBox="1"/>
          <p:nvPr/>
        </p:nvSpPr>
        <p:spPr>
          <a:xfrm>
            <a:off x="-28979" y="6057"/>
            <a:ext cx="9143999" cy="461665"/>
          </a:xfrm>
          <a:prstGeom prst="rect">
            <a:avLst/>
          </a:prstGeom>
          <a:noFill/>
        </p:spPr>
        <p:txBody>
          <a:bodyPr wrap="square">
            <a:spAutoFit/>
          </a:bodyPr>
          <a:lstStyle/>
          <a:p>
            <a:pPr algn="ctr"/>
            <a:r>
              <a:rPr lang="en-GB" sz="2400" dirty="0">
                <a:solidFill>
                  <a:schemeClr val="bg1"/>
                </a:solidFill>
                <a:latin typeface="Georgia" panose="02040502050405020303" pitchFamily="18" charset="0"/>
              </a:rPr>
              <a:t>Thomas Mattingly (1750–1832)</a:t>
            </a:r>
          </a:p>
        </p:txBody>
      </p:sp>
    </p:spTree>
    <p:extLst>
      <p:ext uri="{BB962C8B-B14F-4D97-AF65-F5344CB8AC3E}">
        <p14:creationId xmlns:p14="http://schemas.microsoft.com/office/powerpoint/2010/main" val="3032938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E52A9-53CB-40D1-AFEB-8D960CA4487C}"/>
              </a:ext>
            </a:extLst>
          </p:cNvPr>
          <p:cNvSpPr/>
          <p:nvPr/>
        </p:nvSpPr>
        <p:spPr>
          <a:xfrm>
            <a:off x="0" y="1"/>
            <a:ext cx="9158991" cy="68519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5364" name="Picture 4">
            <a:extLst>
              <a:ext uri="{FF2B5EF4-FFF2-40B4-BE49-F238E27FC236}">
                <a16:creationId xmlns:a16="http://schemas.microsoft.com/office/drawing/2014/main" id="{1AD743DD-B5E3-4748-902E-4E43917C6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9" y="4655298"/>
            <a:ext cx="4572000" cy="185022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3F3E632B-3D43-432C-98E5-35D42171F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37" y="2329158"/>
            <a:ext cx="4553176" cy="189565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AFA07EB3-5FA5-4E89-B1B9-5779B54D33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971" b="25118"/>
          <a:stretch/>
        </p:blipFill>
        <p:spPr bwMode="auto">
          <a:xfrm>
            <a:off x="4883159" y="2346600"/>
            <a:ext cx="4069462" cy="18511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5F1730A-F7E6-419B-B256-C7425EC868E6}"/>
              </a:ext>
            </a:extLst>
          </p:cNvPr>
          <p:cNvSpPr txBox="1"/>
          <p:nvPr/>
        </p:nvSpPr>
        <p:spPr>
          <a:xfrm>
            <a:off x="7982432" y="2344547"/>
            <a:ext cx="999168" cy="707886"/>
          </a:xfrm>
          <a:prstGeom prst="rect">
            <a:avLst/>
          </a:prstGeom>
          <a:noFill/>
        </p:spPr>
        <p:txBody>
          <a:bodyPr wrap="square">
            <a:spAutoFit/>
          </a:bodyPr>
          <a:lstStyle/>
          <a:p>
            <a:pPr algn="ctr"/>
            <a:r>
              <a:rPr lang="en-GB" sz="1000" b="1" i="0" dirty="0">
                <a:solidFill>
                  <a:srgbClr val="FF0000"/>
                </a:solidFill>
                <a:effectLst/>
                <a:latin typeface="Georgia" panose="02040502050405020303" pitchFamily="18" charset="0"/>
              </a:rPr>
              <a:t>290 Christopher Rampton House</a:t>
            </a:r>
            <a:endParaRPr lang="en-GB" sz="1000" dirty="0">
              <a:solidFill>
                <a:srgbClr val="FF0000"/>
              </a:solidFill>
            </a:endParaRPr>
          </a:p>
        </p:txBody>
      </p:sp>
      <p:sp>
        <p:nvSpPr>
          <p:cNvPr id="7" name="Oval 6">
            <a:extLst>
              <a:ext uri="{FF2B5EF4-FFF2-40B4-BE49-F238E27FC236}">
                <a16:creationId xmlns:a16="http://schemas.microsoft.com/office/drawing/2014/main" id="{8B97E24F-EE46-42F0-81C8-4AF622DD5EB4}"/>
              </a:ext>
            </a:extLst>
          </p:cNvPr>
          <p:cNvSpPr/>
          <p:nvPr/>
        </p:nvSpPr>
        <p:spPr>
          <a:xfrm>
            <a:off x="6150425" y="4682391"/>
            <a:ext cx="628456" cy="2328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 name="Oval 7">
            <a:extLst>
              <a:ext uri="{FF2B5EF4-FFF2-40B4-BE49-F238E27FC236}">
                <a16:creationId xmlns:a16="http://schemas.microsoft.com/office/drawing/2014/main" id="{784671BA-B76B-426A-8D9D-8A454EAE2F75}"/>
              </a:ext>
            </a:extLst>
          </p:cNvPr>
          <p:cNvSpPr/>
          <p:nvPr/>
        </p:nvSpPr>
        <p:spPr>
          <a:xfrm>
            <a:off x="7671401" y="2905518"/>
            <a:ext cx="713678" cy="4703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4" name="Rectangle 69">
            <a:extLst>
              <a:ext uri="{FF2B5EF4-FFF2-40B4-BE49-F238E27FC236}">
                <a16:creationId xmlns:a16="http://schemas.microsoft.com/office/drawing/2014/main" id="{EEEDDB10-552E-4132-B3ED-9322CC0ED410}"/>
              </a:ext>
            </a:extLst>
          </p:cNvPr>
          <p:cNvSpPr>
            <a:spLocks noChangeArrowheads="1"/>
          </p:cNvSpPr>
          <p:nvPr/>
        </p:nvSpPr>
        <p:spPr bwMode="auto">
          <a:xfrm>
            <a:off x="3559498" y="525499"/>
            <a:ext cx="1116013" cy="473153"/>
          </a:xfrm>
          <a:prstGeom prst="rect">
            <a:avLst/>
          </a:prstGeom>
          <a:solidFill>
            <a:srgbClr val="FFFFCC"/>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Sarah Alford?</a:t>
            </a:r>
          </a:p>
          <a:p>
            <a:pPr algn="ctr" eaLnBrk="1" hangingPunct="1">
              <a:spcBef>
                <a:spcPct val="0"/>
              </a:spcBef>
              <a:buFontTx/>
              <a:buNone/>
            </a:pPr>
            <a:r>
              <a:rPr lang="en-GB" altLang="en-US" sz="800" dirty="0">
                <a:latin typeface="Arial" panose="020B0604020202020204" pitchFamily="34" charset="0"/>
              </a:rPr>
              <a:t>1751-1817</a:t>
            </a:r>
          </a:p>
        </p:txBody>
      </p:sp>
      <p:sp>
        <p:nvSpPr>
          <p:cNvPr id="5" name="Rectangle 82">
            <a:extLst>
              <a:ext uri="{FF2B5EF4-FFF2-40B4-BE49-F238E27FC236}">
                <a16:creationId xmlns:a16="http://schemas.microsoft.com/office/drawing/2014/main" id="{CAB51521-6660-411D-8D27-891DEC455503}"/>
              </a:ext>
            </a:extLst>
          </p:cNvPr>
          <p:cNvSpPr>
            <a:spLocks noChangeArrowheads="1"/>
          </p:cNvSpPr>
          <p:nvPr/>
        </p:nvSpPr>
        <p:spPr bwMode="auto">
          <a:xfrm>
            <a:off x="5255253" y="1178710"/>
            <a:ext cx="685948" cy="452437"/>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Frances Alford</a:t>
            </a:r>
          </a:p>
          <a:p>
            <a:pPr algn="ctr" eaLnBrk="1" hangingPunct="1">
              <a:spcBef>
                <a:spcPct val="0"/>
              </a:spcBef>
              <a:buFontTx/>
              <a:buNone/>
            </a:pPr>
            <a:r>
              <a:rPr lang="en-GB" altLang="en-US" sz="800" dirty="0">
                <a:latin typeface="Arial" panose="020B0604020202020204" pitchFamily="34" charset="0"/>
              </a:rPr>
              <a:t>Mattingly</a:t>
            </a:r>
          </a:p>
          <a:p>
            <a:pPr algn="ctr" eaLnBrk="1" hangingPunct="1">
              <a:spcBef>
                <a:spcPct val="0"/>
              </a:spcBef>
              <a:buFontTx/>
              <a:buNone/>
            </a:pPr>
            <a:r>
              <a:rPr lang="en-GB" altLang="en-US" sz="800" dirty="0">
                <a:latin typeface="Arial" panose="020B0604020202020204" pitchFamily="34" charset="0"/>
              </a:rPr>
              <a:t>b.1794</a:t>
            </a:r>
          </a:p>
        </p:txBody>
      </p:sp>
      <p:sp>
        <p:nvSpPr>
          <p:cNvPr id="10" name="Line 87">
            <a:extLst>
              <a:ext uri="{FF2B5EF4-FFF2-40B4-BE49-F238E27FC236}">
                <a16:creationId xmlns:a16="http://schemas.microsoft.com/office/drawing/2014/main" id="{C68165BF-004D-40A8-8F70-CF8652138BE4}"/>
              </a:ext>
            </a:extLst>
          </p:cNvPr>
          <p:cNvSpPr>
            <a:spLocks noChangeShapeType="1"/>
          </p:cNvSpPr>
          <p:nvPr/>
        </p:nvSpPr>
        <p:spPr bwMode="auto">
          <a:xfrm flipH="1">
            <a:off x="6495689" y="1089970"/>
            <a:ext cx="4762" cy="7171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Rectangle 89">
            <a:extLst>
              <a:ext uri="{FF2B5EF4-FFF2-40B4-BE49-F238E27FC236}">
                <a16:creationId xmlns:a16="http://schemas.microsoft.com/office/drawing/2014/main" id="{4CD8E554-D676-4CDB-A41D-F679DDF0816D}"/>
              </a:ext>
            </a:extLst>
          </p:cNvPr>
          <p:cNvSpPr>
            <a:spLocks noChangeArrowheads="1"/>
          </p:cNvSpPr>
          <p:nvPr/>
        </p:nvSpPr>
        <p:spPr bwMode="auto">
          <a:xfrm>
            <a:off x="6170096" y="1171018"/>
            <a:ext cx="828438" cy="456363"/>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Sarah Mattingly</a:t>
            </a:r>
          </a:p>
          <a:p>
            <a:pPr algn="ctr" eaLnBrk="1" hangingPunct="1">
              <a:spcBef>
                <a:spcPct val="0"/>
              </a:spcBef>
              <a:buFontTx/>
              <a:buNone/>
            </a:pPr>
            <a:r>
              <a:rPr lang="en-GB" altLang="en-US" sz="800" dirty="0">
                <a:latin typeface="Arial" panose="020B0604020202020204" pitchFamily="34" charset="0"/>
              </a:rPr>
              <a:t>Married 1815</a:t>
            </a:r>
          </a:p>
          <a:p>
            <a:pPr algn="ctr" eaLnBrk="1" hangingPunct="1">
              <a:spcBef>
                <a:spcPct val="0"/>
              </a:spcBef>
              <a:buFontTx/>
              <a:buNone/>
            </a:pPr>
            <a:r>
              <a:rPr lang="en-GB" altLang="en-US" sz="800" dirty="0">
                <a:latin typeface="Arial" panose="020B0604020202020204" pitchFamily="34" charset="0"/>
              </a:rPr>
              <a:t>1791 - 1864</a:t>
            </a:r>
          </a:p>
        </p:txBody>
      </p:sp>
      <p:sp>
        <p:nvSpPr>
          <p:cNvPr id="12" name="Rectangle 90">
            <a:extLst>
              <a:ext uri="{FF2B5EF4-FFF2-40B4-BE49-F238E27FC236}">
                <a16:creationId xmlns:a16="http://schemas.microsoft.com/office/drawing/2014/main" id="{A0D4B03A-F9F1-4F93-81C3-181122313EF0}"/>
              </a:ext>
            </a:extLst>
          </p:cNvPr>
          <p:cNvSpPr>
            <a:spLocks noChangeArrowheads="1"/>
          </p:cNvSpPr>
          <p:nvPr/>
        </p:nvSpPr>
        <p:spPr bwMode="auto">
          <a:xfrm>
            <a:off x="4157641" y="1178710"/>
            <a:ext cx="509588" cy="446087"/>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GB" altLang="en-US" sz="800">
              <a:latin typeface="Arial" panose="020B0604020202020204" pitchFamily="34" charset="0"/>
            </a:endParaRPr>
          </a:p>
          <a:p>
            <a:pPr algn="ctr" eaLnBrk="1" hangingPunct="1">
              <a:spcBef>
                <a:spcPct val="0"/>
              </a:spcBef>
              <a:buFontTx/>
              <a:buNone/>
            </a:pPr>
            <a:r>
              <a:rPr lang="en-GB" altLang="en-US" sz="800">
                <a:latin typeface="Arial" panose="020B0604020202020204" pitchFamily="34" charset="0"/>
              </a:rPr>
              <a:t>Mary</a:t>
            </a:r>
          </a:p>
          <a:p>
            <a:pPr algn="ctr" eaLnBrk="1" hangingPunct="1">
              <a:spcBef>
                <a:spcPct val="0"/>
              </a:spcBef>
              <a:buFontTx/>
              <a:buNone/>
            </a:pPr>
            <a:r>
              <a:rPr lang="en-GB" altLang="en-US" sz="800">
                <a:latin typeface="Arial" panose="020B0604020202020204" pitchFamily="34" charset="0"/>
              </a:rPr>
              <a:t>Mattingly</a:t>
            </a:r>
          </a:p>
          <a:p>
            <a:pPr algn="ctr" eaLnBrk="1" hangingPunct="1">
              <a:spcBef>
                <a:spcPct val="0"/>
              </a:spcBef>
              <a:buFontTx/>
              <a:buNone/>
            </a:pPr>
            <a:r>
              <a:rPr lang="en-GB" altLang="en-US" sz="800">
                <a:latin typeface="Arial" panose="020B0604020202020204" pitchFamily="34" charset="0"/>
              </a:rPr>
              <a:t>b.1785 </a:t>
            </a:r>
          </a:p>
          <a:p>
            <a:pPr algn="ctr" eaLnBrk="1" hangingPunct="1">
              <a:spcBef>
                <a:spcPct val="0"/>
              </a:spcBef>
              <a:buFontTx/>
              <a:buNone/>
            </a:pPr>
            <a:endParaRPr lang="en-GB" altLang="en-US" sz="800">
              <a:latin typeface="Arial" panose="020B0604020202020204" pitchFamily="34" charset="0"/>
            </a:endParaRPr>
          </a:p>
        </p:txBody>
      </p:sp>
      <p:sp>
        <p:nvSpPr>
          <p:cNvPr id="13" name="Line 91">
            <a:extLst>
              <a:ext uri="{FF2B5EF4-FFF2-40B4-BE49-F238E27FC236}">
                <a16:creationId xmlns:a16="http://schemas.microsoft.com/office/drawing/2014/main" id="{F571E2EE-FAB0-406B-8C67-A94E9662A469}"/>
              </a:ext>
            </a:extLst>
          </p:cNvPr>
          <p:cNvSpPr>
            <a:spLocks noChangeShapeType="1"/>
          </p:cNvSpPr>
          <p:nvPr/>
        </p:nvSpPr>
        <p:spPr bwMode="auto">
          <a:xfrm>
            <a:off x="4433866" y="1085047"/>
            <a:ext cx="4763" cy="9366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Rectangle 92">
            <a:extLst>
              <a:ext uri="{FF2B5EF4-FFF2-40B4-BE49-F238E27FC236}">
                <a16:creationId xmlns:a16="http://schemas.microsoft.com/office/drawing/2014/main" id="{238BEB9C-A13C-4915-86C7-CFF5686DD1BC}"/>
              </a:ext>
            </a:extLst>
          </p:cNvPr>
          <p:cNvSpPr>
            <a:spLocks noChangeArrowheads="1"/>
          </p:cNvSpPr>
          <p:nvPr/>
        </p:nvSpPr>
        <p:spPr bwMode="auto">
          <a:xfrm>
            <a:off x="4721204" y="1178710"/>
            <a:ext cx="479425" cy="452437"/>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GB" altLang="en-US" sz="800">
              <a:latin typeface="Arial" panose="020B0604020202020204" pitchFamily="34" charset="0"/>
            </a:endParaRPr>
          </a:p>
          <a:p>
            <a:pPr algn="ctr" eaLnBrk="1" hangingPunct="1">
              <a:spcBef>
                <a:spcPct val="0"/>
              </a:spcBef>
              <a:buFontTx/>
              <a:buNone/>
            </a:pPr>
            <a:r>
              <a:rPr lang="en-GB" altLang="en-US" sz="800">
                <a:latin typeface="Arial" panose="020B0604020202020204" pitchFamily="34" charset="0"/>
              </a:rPr>
              <a:t>Dinah</a:t>
            </a:r>
          </a:p>
          <a:p>
            <a:pPr algn="ctr" eaLnBrk="1" hangingPunct="1">
              <a:spcBef>
                <a:spcPct val="0"/>
              </a:spcBef>
              <a:buFontTx/>
              <a:buNone/>
            </a:pPr>
            <a:r>
              <a:rPr lang="en-GB" altLang="en-US" sz="800">
                <a:latin typeface="Arial" panose="020B0604020202020204" pitchFamily="34" charset="0"/>
              </a:rPr>
              <a:t>Mattingly </a:t>
            </a:r>
          </a:p>
          <a:p>
            <a:pPr algn="ctr" eaLnBrk="1" hangingPunct="1">
              <a:spcBef>
                <a:spcPct val="0"/>
              </a:spcBef>
              <a:buFontTx/>
              <a:buNone/>
            </a:pPr>
            <a:r>
              <a:rPr lang="en-GB" altLang="en-US" sz="800">
                <a:latin typeface="Arial" panose="020B0604020202020204" pitchFamily="34" charset="0"/>
              </a:rPr>
              <a:t>b.1787 </a:t>
            </a:r>
          </a:p>
          <a:p>
            <a:pPr algn="ctr" eaLnBrk="1" hangingPunct="1">
              <a:spcBef>
                <a:spcPct val="0"/>
              </a:spcBef>
              <a:buFontTx/>
              <a:buNone/>
            </a:pPr>
            <a:endParaRPr lang="en-GB" altLang="en-US" sz="800">
              <a:latin typeface="Arial" panose="020B0604020202020204" pitchFamily="34" charset="0"/>
            </a:endParaRPr>
          </a:p>
        </p:txBody>
      </p:sp>
      <p:sp>
        <p:nvSpPr>
          <p:cNvPr id="20" name="Line 93">
            <a:extLst>
              <a:ext uri="{FF2B5EF4-FFF2-40B4-BE49-F238E27FC236}">
                <a16:creationId xmlns:a16="http://schemas.microsoft.com/office/drawing/2014/main" id="{8041A1BD-B362-4B3F-A7A4-E6E163CD7BE2}"/>
              </a:ext>
            </a:extLst>
          </p:cNvPr>
          <p:cNvSpPr>
            <a:spLocks noChangeShapeType="1"/>
          </p:cNvSpPr>
          <p:nvPr/>
        </p:nvSpPr>
        <p:spPr bwMode="auto">
          <a:xfrm>
            <a:off x="4975204" y="1085047"/>
            <a:ext cx="4762" cy="10105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Line 94">
            <a:extLst>
              <a:ext uri="{FF2B5EF4-FFF2-40B4-BE49-F238E27FC236}">
                <a16:creationId xmlns:a16="http://schemas.microsoft.com/office/drawing/2014/main" id="{1BD39E58-305C-46CF-A9CE-AD9E32E98A27}"/>
              </a:ext>
            </a:extLst>
          </p:cNvPr>
          <p:cNvSpPr>
            <a:spLocks noChangeShapeType="1"/>
          </p:cNvSpPr>
          <p:nvPr/>
        </p:nvSpPr>
        <p:spPr bwMode="auto">
          <a:xfrm>
            <a:off x="5500666" y="1091397"/>
            <a:ext cx="4763" cy="7778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Rectangle 100">
            <a:extLst>
              <a:ext uri="{FF2B5EF4-FFF2-40B4-BE49-F238E27FC236}">
                <a16:creationId xmlns:a16="http://schemas.microsoft.com/office/drawing/2014/main" id="{723C597F-3DCF-4576-A55F-932ED49C233B}"/>
              </a:ext>
            </a:extLst>
          </p:cNvPr>
          <p:cNvSpPr>
            <a:spLocks noChangeArrowheads="1"/>
          </p:cNvSpPr>
          <p:nvPr/>
        </p:nvSpPr>
        <p:spPr bwMode="auto">
          <a:xfrm>
            <a:off x="3227752" y="1174151"/>
            <a:ext cx="845002" cy="454025"/>
          </a:xfrm>
          <a:prstGeom prst="rect">
            <a:avLst/>
          </a:prstGeom>
          <a:solidFill>
            <a:srgbClr val="FFFFCC"/>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a:latin typeface="Arial" panose="020B0604020202020204" pitchFamily="34" charset="0"/>
              </a:rPr>
              <a:t>Mary Mildenhall</a:t>
            </a:r>
          </a:p>
          <a:p>
            <a:pPr algn="ctr" eaLnBrk="1" hangingPunct="1">
              <a:spcBef>
                <a:spcPct val="0"/>
              </a:spcBef>
              <a:buFontTx/>
              <a:buNone/>
            </a:pPr>
            <a:r>
              <a:rPr lang="en-GB" altLang="en-US" sz="800">
                <a:latin typeface="Arial" panose="020B0604020202020204" pitchFamily="34" charset="0"/>
              </a:rPr>
              <a:t>Married 1808</a:t>
            </a:r>
          </a:p>
          <a:p>
            <a:pPr algn="ctr" eaLnBrk="1" hangingPunct="1">
              <a:spcBef>
                <a:spcPct val="0"/>
              </a:spcBef>
              <a:buFontTx/>
              <a:buNone/>
            </a:pPr>
            <a:r>
              <a:rPr lang="en-GB" altLang="en-US" sz="800">
                <a:latin typeface="Arial" panose="020B0604020202020204" pitchFamily="34" charset="0"/>
              </a:rPr>
              <a:t>1783-1853</a:t>
            </a:r>
          </a:p>
        </p:txBody>
      </p:sp>
      <p:sp>
        <p:nvSpPr>
          <p:cNvPr id="26" name="Rectangle 22">
            <a:extLst>
              <a:ext uri="{FF2B5EF4-FFF2-40B4-BE49-F238E27FC236}">
                <a16:creationId xmlns:a16="http://schemas.microsoft.com/office/drawing/2014/main" id="{390F5DD8-A4B5-4781-948B-490ECD6F4A16}"/>
              </a:ext>
            </a:extLst>
          </p:cNvPr>
          <p:cNvSpPr>
            <a:spLocks noChangeArrowheads="1"/>
          </p:cNvSpPr>
          <p:nvPr/>
        </p:nvSpPr>
        <p:spPr bwMode="auto">
          <a:xfrm>
            <a:off x="2116835" y="525499"/>
            <a:ext cx="1265237" cy="457200"/>
          </a:xfrm>
          <a:prstGeom prst="rect">
            <a:avLst/>
          </a:prstGeom>
          <a:solidFill>
            <a:srgbClr val="99CCFF"/>
          </a:solidFill>
          <a:ln w="28575"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GB" altLang="en-US" sz="800">
              <a:latin typeface="Arial" panose="020B0604020202020204" pitchFamily="34" charset="0"/>
            </a:endParaRPr>
          </a:p>
          <a:p>
            <a:pPr algn="ctr" eaLnBrk="1" hangingPunct="1">
              <a:spcBef>
                <a:spcPct val="0"/>
              </a:spcBef>
              <a:buFontTx/>
              <a:buNone/>
            </a:pPr>
            <a:r>
              <a:rPr lang="en-GB" altLang="en-US" sz="800">
                <a:latin typeface="Arial" panose="020B0604020202020204" pitchFamily="34" charset="0"/>
              </a:rPr>
              <a:t>Thomas Mattingly</a:t>
            </a:r>
          </a:p>
          <a:p>
            <a:pPr algn="ctr" eaLnBrk="1" hangingPunct="1">
              <a:spcBef>
                <a:spcPct val="0"/>
              </a:spcBef>
              <a:buFontTx/>
              <a:buNone/>
            </a:pPr>
            <a:r>
              <a:rPr lang="en-GB" altLang="en-US" sz="800">
                <a:latin typeface="Arial" panose="020B0604020202020204" pitchFamily="34" charset="0"/>
              </a:rPr>
              <a:t>(Moved to Whitchurch) </a:t>
            </a:r>
          </a:p>
          <a:p>
            <a:pPr algn="ctr" eaLnBrk="1" hangingPunct="1">
              <a:spcBef>
                <a:spcPct val="0"/>
              </a:spcBef>
              <a:buFontTx/>
              <a:buNone/>
            </a:pPr>
            <a:r>
              <a:rPr lang="en-GB" altLang="en-US" sz="800">
                <a:latin typeface="Arial" panose="020B0604020202020204" pitchFamily="34" charset="0"/>
              </a:rPr>
              <a:t>1750 -1832</a:t>
            </a:r>
          </a:p>
          <a:p>
            <a:pPr algn="ctr" eaLnBrk="1" hangingPunct="1">
              <a:spcBef>
                <a:spcPct val="0"/>
              </a:spcBef>
              <a:buFontTx/>
              <a:buNone/>
            </a:pPr>
            <a:endParaRPr lang="en-GB" altLang="en-US" sz="800">
              <a:latin typeface="Arial" panose="020B0604020202020204" pitchFamily="34" charset="0"/>
            </a:endParaRPr>
          </a:p>
        </p:txBody>
      </p:sp>
      <p:sp>
        <p:nvSpPr>
          <p:cNvPr id="28" name="Line 81">
            <a:extLst>
              <a:ext uri="{FF2B5EF4-FFF2-40B4-BE49-F238E27FC236}">
                <a16:creationId xmlns:a16="http://schemas.microsoft.com/office/drawing/2014/main" id="{8FDA91A8-28DB-42B1-BB7F-7F0FC6C64010}"/>
              </a:ext>
            </a:extLst>
          </p:cNvPr>
          <p:cNvSpPr>
            <a:spLocks noChangeShapeType="1"/>
          </p:cNvSpPr>
          <p:nvPr/>
        </p:nvSpPr>
        <p:spPr bwMode="auto">
          <a:xfrm>
            <a:off x="2600155" y="1071641"/>
            <a:ext cx="0" cy="762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 name="Rectangle 83">
            <a:extLst>
              <a:ext uri="{FF2B5EF4-FFF2-40B4-BE49-F238E27FC236}">
                <a16:creationId xmlns:a16="http://schemas.microsoft.com/office/drawing/2014/main" id="{B1EEEE97-CB33-4FCF-8EE4-EB4945A631FF}"/>
              </a:ext>
            </a:extLst>
          </p:cNvPr>
          <p:cNvSpPr>
            <a:spLocks noChangeArrowheads="1"/>
          </p:cNvSpPr>
          <p:nvPr/>
        </p:nvSpPr>
        <p:spPr bwMode="auto">
          <a:xfrm>
            <a:off x="302322" y="1165373"/>
            <a:ext cx="881063" cy="434975"/>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GB" altLang="en-US" sz="800" dirty="0">
              <a:latin typeface="Arial" panose="020B0604020202020204" pitchFamily="34" charset="0"/>
            </a:endParaRPr>
          </a:p>
          <a:p>
            <a:pPr algn="ctr" eaLnBrk="1" hangingPunct="1">
              <a:spcBef>
                <a:spcPct val="0"/>
              </a:spcBef>
              <a:buFontTx/>
              <a:buNone/>
            </a:pPr>
            <a:r>
              <a:rPr lang="en-GB" altLang="en-US" sz="800" dirty="0">
                <a:latin typeface="Arial" panose="020B0604020202020204" pitchFamily="34" charset="0"/>
              </a:rPr>
              <a:t>William Mattingly</a:t>
            </a:r>
          </a:p>
          <a:p>
            <a:pPr algn="ctr" eaLnBrk="1" hangingPunct="1">
              <a:spcBef>
                <a:spcPct val="0"/>
              </a:spcBef>
              <a:buFontTx/>
              <a:buNone/>
            </a:pPr>
            <a:r>
              <a:rPr lang="en-GB" altLang="en-US" sz="800" dirty="0">
                <a:latin typeface="Arial" panose="020B0604020202020204" pitchFamily="34" charset="0"/>
              </a:rPr>
              <a:t>(Whitchurch)</a:t>
            </a:r>
          </a:p>
          <a:p>
            <a:pPr algn="ctr" eaLnBrk="1" hangingPunct="1">
              <a:spcBef>
                <a:spcPct val="0"/>
              </a:spcBef>
              <a:buFontTx/>
              <a:buNone/>
            </a:pPr>
            <a:r>
              <a:rPr lang="en-GB" altLang="en-US" sz="800" dirty="0">
                <a:latin typeface="Arial" panose="020B0604020202020204" pitchFamily="34" charset="0"/>
              </a:rPr>
              <a:t>1778-1806</a:t>
            </a:r>
          </a:p>
          <a:p>
            <a:pPr algn="ctr" eaLnBrk="1" hangingPunct="1">
              <a:spcBef>
                <a:spcPct val="0"/>
              </a:spcBef>
              <a:buFontTx/>
              <a:buNone/>
            </a:pPr>
            <a:endParaRPr lang="en-GB" altLang="en-US" sz="800" dirty="0">
              <a:latin typeface="Arial" panose="020B0604020202020204" pitchFamily="34" charset="0"/>
            </a:endParaRPr>
          </a:p>
        </p:txBody>
      </p:sp>
      <p:sp>
        <p:nvSpPr>
          <p:cNvPr id="32" name="Line 84">
            <a:extLst>
              <a:ext uri="{FF2B5EF4-FFF2-40B4-BE49-F238E27FC236}">
                <a16:creationId xmlns:a16="http://schemas.microsoft.com/office/drawing/2014/main" id="{DE97DB73-17F9-49F5-BB07-DED596E180A5}"/>
              </a:ext>
            </a:extLst>
          </p:cNvPr>
          <p:cNvSpPr>
            <a:spLocks noChangeShapeType="1"/>
          </p:cNvSpPr>
          <p:nvPr/>
        </p:nvSpPr>
        <p:spPr bwMode="auto">
          <a:xfrm>
            <a:off x="829372" y="1081124"/>
            <a:ext cx="0" cy="762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Rectangle 85">
            <a:extLst>
              <a:ext uri="{FF2B5EF4-FFF2-40B4-BE49-F238E27FC236}">
                <a16:creationId xmlns:a16="http://schemas.microsoft.com/office/drawing/2014/main" id="{3790745F-DB3E-4C32-A234-6939EB0C11CB}"/>
              </a:ext>
            </a:extLst>
          </p:cNvPr>
          <p:cNvSpPr>
            <a:spLocks noChangeArrowheads="1"/>
          </p:cNvSpPr>
          <p:nvPr/>
        </p:nvSpPr>
        <p:spPr bwMode="auto">
          <a:xfrm>
            <a:off x="2152933" y="1175610"/>
            <a:ext cx="904422" cy="431800"/>
          </a:xfrm>
          <a:prstGeom prst="rect">
            <a:avLst/>
          </a:prstGeom>
          <a:solidFill>
            <a:srgbClr val="99CCFF"/>
          </a:solidFill>
          <a:ln w="28575"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GB" altLang="en-US" sz="800" dirty="0">
              <a:latin typeface="Arial" panose="020B0604020202020204" pitchFamily="34" charset="0"/>
            </a:endParaRPr>
          </a:p>
          <a:p>
            <a:pPr algn="ctr" eaLnBrk="1" hangingPunct="1">
              <a:spcBef>
                <a:spcPct val="0"/>
              </a:spcBef>
              <a:buFontTx/>
              <a:buNone/>
            </a:pPr>
            <a:r>
              <a:rPr lang="en-GB" altLang="en-US" sz="800" dirty="0">
                <a:latin typeface="Arial" panose="020B0604020202020204" pitchFamily="34" charset="0"/>
              </a:rPr>
              <a:t>Richard Mattingly</a:t>
            </a:r>
          </a:p>
          <a:p>
            <a:pPr algn="ctr" eaLnBrk="1" hangingPunct="1">
              <a:spcBef>
                <a:spcPct val="0"/>
              </a:spcBef>
              <a:buFontTx/>
              <a:buNone/>
            </a:pPr>
            <a:r>
              <a:rPr lang="en-GB" altLang="en-US" sz="800" dirty="0">
                <a:latin typeface="Arial" panose="020B0604020202020204" pitchFamily="34" charset="0"/>
              </a:rPr>
              <a:t>(Whitchurch)</a:t>
            </a:r>
          </a:p>
          <a:p>
            <a:pPr algn="ctr" eaLnBrk="1" hangingPunct="1">
              <a:spcBef>
                <a:spcPct val="0"/>
              </a:spcBef>
              <a:buFontTx/>
              <a:buNone/>
            </a:pPr>
            <a:r>
              <a:rPr lang="en-GB" altLang="en-US" sz="800" dirty="0">
                <a:latin typeface="Arial" panose="020B0604020202020204" pitchFamily="34" charset="0"/>
              </a:rPr>
              <a:t>1783 -1830</a:t>
            </a:r>
          </a:p>
          <a:p>
            <a:pPr algn="ctr" eaLnBrk="1" hangingPunct="1">
              <a:spcBef>
                <a:spcPct val="0"/>
              </a:spcBef>
              <a:buFontTx/>
              <a:buNone/>
            </a:pPr>
            <a:endParaRPr lang="en-GB" altLang="en-US" sz="800" dirty="0">
              <a:latin typeface="Arial" panose="020B0604020202020204" pitchFamily="34" charset="0"/>
            </a:endParaRPr>
          </a:p>
        </p:txBody>
      </p:sp>
      <p:sp>
        <p:nvSpPr>
          <p:cNvPr id="36" name="Rectangle 95">
            <a:extLst>
              <a:ext uri="{FF2B5EF4-FFF2-40B4-BE49-F238E27FC236}">
                <a16:creationId xmlns:a16="http://schemas.microsoft.com/office/drawing/2014/main" id="{77543D56-EEBC-49A5-A9FF-6AB6E211136B}"/>
              </a:ext>
            </a:extLst>
          </p:cNvPr>
          <p:cNvSpPr>
            <a:spLocks noChangeArrowheads="1"/>
          </p:cNvSpPr>
          <p:nvPr/>
        </p:nvSpPr>
        <p:spPr bwMode="auto">
          <a:xfrm>
            <a:off x="1259585" y="1168478"/>
            <a:ext cx="800100" cy="449263"/>
          </a:xfrm>
          <a:prstGeom prst="rect">
            <a:avLst/>
          </a:prstGeom>
          <a:solidFill>
            <a:srgbClr val="CCECFF"/>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endParaRPr lang="en-GB" altLang="en-US" sz="800" dirty="0">
              <a:latin typeface="Arial" panose="020B0604020202020204" pitchFamily="34" charset="0"/>
            </a:endParaRPr>
          </a:p>
          <a:p>
            <a:pPr algn="ctr" eaLnBrk="1" hangingPunct="1">
              <a:spcBef>
                <a:spcPct val="0"/>
              </a:spcBef>
              <a:buFontTx/>
              <a:buNone/>
            </a:pPr>
            <a:r>
              <a:rPr lang="en-GB" altLang="en-US" sz="800" dirty="0">
                <a:latin typeface="Arial" panose="020B0604020202020204" pitchFamily="34" charset="0"/>
              </a:rPr>
              <a:t>Robert Mattingly</a:t>
            </a:r>
            <a:br>
              <a:rPr lang="en-GB" altLang="en-US" sz="800" dirty="0">
                <a:latin typeface="Arial" panose="020B0604020202020204" pitchFamily="34" charset="0"/>
              </a:rPr>
            </a:br>
            <a:r>
              <a:rPr lang="en-GB" altLang="en-US" sz="800" dirty="0">
                <a:latin typeface="Arial" panose="020B0604020202020204" pitchFamily="34" charset="0"/>
              </a:rPr>
              <a:t>(Whitchurch)</a:t>
            </a:r>
          </a:p>
          <a:p>
            <a:pPr algn="ctr" eaLnBrk="1" hangingPunct="1">
              <a:spcBef>
                <a:spcPct val="0"/>
              </a:spcBef>
              <a:buFontTx/>
              <a:buNone/>
            </a:pPr>
            <a:r>
              <a:rPr lang="en-GB" altLang="en-US" sz="800" dirty="0">
                <a:latin typeface="Arial" panose="020B0604020202020204" pitchFamily="34" charset="0"/>
              </a:rPr>
              <a:t>Born 1782</a:t>
            </a:r>
          </a:p>
          <a:p>
            <a:pPr algn="ctr" eaLnBrk="1" hangingPunct="1">
              <a:spcBef>
                <a:spcPct val="0"/>
              </a:spcBef>
              <a:buFontTx/>
              <a:buNone/>
            </a:pPr>
            <a:endParaRPr lang="en-GB" altLang="en-US" sz="800" dirty="0">
              <a:latin typeface="Arial" panose="020B0604020202020204" pitchFamily="34" charset="0"/>
            </a:endParaRPr>
          </a:p>
        </p:txBody>
      </p:sp>
      <p:sp>
        <p:nvSpPr>
          <p:cNvPr id="38" name="Line 96">
            <a:extLst>
              <a:ext uri="{FF2B5EF4-FFF2-40B4-BE49-F238E27FC236}">
                <a16:creationId xmlns:a16="http://schemas.microsoft.com/office/drawing/2014/main" id="{F31F6384-60D4-4CBA-AA1A-B1A8A9536F7D}"/>
              </a:ext>
            </a:extLst>
          </p:cNvPr>
          <p:cNvSpPr>
            <a:spLocks noChangeShapeType="1"/>
          </p:cNvSpPr>
          <p:nvPr/>
        </p:nvSpPr>
        <p:spPr bwMode="auto">
          <a:xfrm>
            <a:off x="1721918" y="1081496"/>
            <a:ext cx="0" cy="762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Line 5">
            <a:extLst>
              <a:ext uri="{FF2B5EF4-FFF2-40B4-BE49-F238E27FC236}">
                <a16:creationId xmlns:a16="http://schemas.microsoft.com/office/drawing/2014/main" id="{33DEE7EA-6891-4C42-B380-C12AF30BAD62}"/>
              </a:ext>
            </a:extLst>
          </p:cNvPr>
          <p:cNvSpPr>
            <a:spLocks noChangeShapeType="1"/>
          </p:cNvSpPr>
          <p:nvPr/>
        </p:nvSpPr>
        <p:spPr bwMode="auto">
          <a:xfrm>
            <a:off x="3397947" y="714412"/>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Line 6">
            <a:extLst>
              <a:ext uri="{FF2B5EF4-FFF2-40B4-BE49-F238E27FC236}">
                <a16:creationId xmlns:a16="http://schemas.microsoft.com/office/drawing/2014/main" id="{F88F00BD-4B99-40CE-957C-0816CCEF02EC}"/>
              </a:ext>
            </a:extLst>
          </p:cNvPr>
          <p:cNvSpPr>
            <a:spLocks noChangeShapeType="1"/>
          </p:cNvSpPr>
          <p:nvPr/>
        </p:nvSpPr>
        <p:spPr bwMode="auto">
          <a:xfrm>
            <a:off x="3397947" y="790612"/>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Line 5">
            <a:extLst>
              <a:ext uri="{FF2B5EF4-FFF2-40B4-BE49-F238E27FC236}">
                <a16:creationId xmlns:a16="http://schemas.microsoft.com/office/drawing/2014/main" id="{4B9BD353-8D74-44C3-ABAF-06022EB3E304}"/>
              </a:ext>
            </a:extLst>
          </p:cNvPr>
          <p:cNvSpPr>
            <a:spLocks noChangeShapeType="1"/>
          </p:cNvSpPr>
          <p:nvPr/>
        </p:nvSpPr>
        <p:spPr bwMode="auto">
          <a:xfrm>
            <a:off x="3074818" y="1352628"/>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Line 6">
            <a:extLst>
              <a:ext uri="{FF2B5EF4-FFF2-40B4-BE49-F238E27FC236}">
                <a16:creationId xmlns:a16="http://schemas.microsoft.com/office/drawing/2014/main" id="{F2FBB6E8-AC6A-408B-AD3A-53F47B55D2AC}"/>
              </a:ext>
            </a:extLst>
          </p:cNvPr>
          <p:cNvSpPr>
            <a:spLocks noChangeShapeType="1"/>
          </p:cNvSpPr>
          <p:nvPr/>
        </p:nvSpPr>
        <p:spPr bwMode="auto">
          <a:xfrm>
            <a:off x="3074818" y="1428828"/>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Line 120">
            <a:extLst>
              <a:ext uri="{FF2B5EF4-FFF2-40B4-BE49-F238E27FC236}">
                <a16:creationId xmlns:a16="http://schemas.microsoft.com/office/drawing/2014/main" id="{80843D5C-728B-4245-BA50-9A17DDA8D1B1}"/>
              </a:ext>
            </a:extLst>
          </p:cNvPr>
          <p:cNvSpPr>
            <a:spLocks noChangeShapeType="1"/>
          </p:cNvSpPr>
          <p:nvPr/>
        </p:nvSpPr>
        <p:spPr bwMode="auto">
          <a:xfrm>
            <a:off x="794012" y="1080385"/>
            <a:ext cx="5706440" cy="1615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Line 108">
            <a:extLst>
              <a:ext uri="{FF2B5EF4-FFF2-40B4-BE49-F238E27FC236}">
                <a16:creationId xmlns:a16="http://schemas.microsoft.com/office/drawing/2014/main" id="{DA851529-4319-4F93-9680-7030BC049488}"/>
              </a:ext>
            </a:extLst>
          </p:cNvPr>
          <p:cNvSpPr>
            <a:spLocks noChangeShapeType="1"/>
          </p:cNvSpPr>
          <p:nvPr/>
        </p:nvSpPr>
        <p:spPr bwMode="auto">
          <a:xfrm flipH="1">
            <a:off x="3477354" y="798551"/>
            <a:ext cx="3" cy="272309"/>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Rectangle 69">
            <a:extLst>
              <a:ext uri="{FF2B5EF4-FFF2-40B4-BE49-F238E27FC236}">
                <a16:creationId xmlns:a16="http://schemas.microsoft.com/office/drawing/2014/main" id="{366DF2B4-D7BD-4E33-AD36-EE812561E064}"/>
              </a:ext>
            </a:extLst>
          </p:cNvPr>
          <p:cNvSpPr>
            <a:spLocks noChangeArrowheads="1"/>
          </p:cNvSpPr>
          <p:nvPr/>
        </p:nvSpPr>
        <p:spPr bwMode="auto">
          <a:xfrm>
            <a:off x="7169389" y="1166606"/>
            <a:ext cx="1063901" cy="473153"/>
          </a:xfrm>
          <a:prstGeom prst="rect">
            <a:avLst/>
          </a:prstGeom>
          <a:solidFill>
            <a:srgbClr val="E8D1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Christopher Rampton</a:t>
            </a:r>
          </a:p>
          <a:p>
            <a:pPr algn="ctr" eaLnBrk="1" hangingPunct="1">
              <a:spcBef>
                <a:spcPct val="0"/>
              </a:spcBef>
              <a:buFontTx/>
              <a:buNone/>
            </a:pPr>
            <a:r>
              <a:rPr lang="en-GB" altLang="en-US" sz="800" dirty="0">
                <a:latin typeface="Arial" panose="020B0604020202020204" pitchFamily="34" charset="0"/>
              </a:rPr>
              <a:t>Monk Sherborne</a:t>
            </a:r>
          </a:p>
          <a:p>
            <a:pPr algn="ctr" eaLnBrk="1" hangingPunct="1">
              <a:spcBef>
                <a:spcPct val="0"/>
              </a:spcBef>
              <a:buFontTx/>
              <a:buNone/>
            </a:pPr>
            <a:r>
              <a:rPr lang="en-GB" altLang="en-US" sz="800" dirty="0">
                <a:latin typeface="Arial" panose="020B0604020202020204" pitchFamily="34" charset="0"/>
              </a:rPr>
              <a:t>1790 - 1865</a:t>
            </a:r>
          </a:p>
        </p:txBody>
      </p:sp>
      <p:sp>
        <p:nvSpPr>
          <p:cNvPr id="58" name="Line 5">
            <a:extLst>
              <a:ext uri="{FF2B5EF4-FFF2-40B4-BE49-F238E27FC236}">
                <a16:creationId xmlns:a16="http://schemas.microsoft.com/office/drawing/2014/main" id="{C22D437B-C053-4B76-A1C8-58BF5ADDD799}"/>
              </a:ext>
            </a:extLst>
          </p:cNvPr>
          <p:cNvSpPr>
            <a:spLocks noChangeShapeType="1"/>
          </p:cNvSpPr>
          <p:nvPr/>
        </p:nvSpPr>
        <p:spPr bwMode="auto">
          <a:xfrm>
            <a:off x="7007837" y="1355519"/>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Line 6">
            <a:extLst>
              <a:ext uri="{FF2B5EF4-FFF2-40B4-BE49-F238E27FC236}">
                <a16:creationId xmlns:a16="http://schemas.microsoft.com/office/drawing/2014/main" id="{2F775338-D06E-4538-9117-416312AF379E}"/>
              </a:ext>
            </a:extLst>
          </p:cNvPr>
          <p:cNvSpPr>
            <a:spLocks noChangeShapeType="1"/>
          </p:cNvSpPr>
          <p:nvPr/>
        </p:nvSpPr>
        <p:spPr bwMode="auto">
          <a:xfrm>
            <a:off x="7007837" y="1431719"/>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 name="Line 108">
            <a:extLst>
              <a:ext uri="{FF2B5EF4-FFF2-40B4-BE49-F238E27FC236}">
                <a16:creationId xmlns:a16="http://schemas.microsoft.com/office/drawing/2014/main" id="{41824673-7AFE-4558-A4F3-3887261F2362}"/>
              </a:ext>
            </a:extLst>
          </p:cNvPr>
          <p:cNvSpPr>
            <a:spLocks noChangeShapeType="1"/>
          </p:cNvSpPr>
          <p:nvPr/>
        </p:nvSpPr>
        <p:spPr bwMode="auto">
          <a:xfrm flipH="1">
            <a:off x="7087244" y="1439658"/>
            <a:ext cx="3" cy="272309"/>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 name="Line 87">
            <a:extLst>
              <a:ext uri="{FF2B5EF4-FFF2-40B4-BE49-F238E27FC236}">
                <a16:creationId xmlns:a16="http://schemas.microsoft.com/office/drawing/2014/main" id="{A5335D17-9E26-4E31-A5D6-47FBA566608E}"/>
              </a:ext>
            </a:extLst>
          </p:cNvPr>
          <p:cNvSpPr>
            <a:spLocks noChangeShapeType="1"/>
          </p:cNvSpPr>
          <p:nvPr/>
        </p:nvSpPr>
        <p:spPr bwMode="auto">
          <a:xfrm flipH="1">
            <a:off x="7405095" y="1699041"/>
            <a:ext cx="4762" cy="7171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 name="Rectangle 89">
            <a:extLst>
              <a:ext uri="{FF2B5EF4-FFF2-40B4-BE49-F238E27FC236}">
                <a16:creationId xmlns:a16="http://schemas.microsoft.com/office/drawing/2014/main" id="{DD82B261-7A27-49A1-8480-4492331089AC}"/>
              </a:ext>
            </a:extLst>
          </p:cNvPr>
          <p:cNvSpPr>
            <a:spLocks noChangeArrowheads="1"/>
          </p:cNvSpPr>
          <p:nvPr/>
        </p:nvSpPr>
        <p:spPr bwMode="auto">
          <a:xfrm>
            <a:off x="7079502" y="1780089"/>
            <a:ext cx="828438" cy="456363"/>
          </a:xfrm>
          <a:prstGeom prst="rect">
            <a:avLst/>
          </a:prstGeom>
          <a:solidFill>
            <a:srgbClr val="E8D1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Mary Rampton</a:t>
            </a:r>
          </a:p>
          <a:p>
            <a:pPr algn="ctr" eaLnBrk="1" hangingPunct="1">
              <a:spcBef>
                <a:spcPct val="0"/>
              </a:spcBef>
              <a:buFontTx/>
              <a:buNone/>
            </a:pPr>
            <a:r>
              <a:rPr lang="en-GB" altLang="en-US" sz="800" dirty="0">
                <a:latin typeface="Arial" panose="020B0604020202020204" pitchFamily="34" charset="0"/>
              </a:rPr>
              <a:t>1834 - 1926</a:t>
            </a:r>
          </a:p>
        </p:txBody>
      </p:sp>
      <p:sp>
        <p:nvSpPr>
          <p:cNvPr id="72" name="Line 91">
            <a:extLst>
              <a:ext uri="{FF2B5EF4-FFF2-40B4-BE49-F238E27FC236}">
                <a16:creationId xmlns:a16="http://schemas.microsoft.com/office/drawing/2014/main" id="{13BD21AB-E5D1-466C-BDB0-851EB280C855}"/>
              </a:ext>
            </a:extLst>
          </p:cNvPr>
          <p:cNvSpPr>
            <a:spLocks noChangeShapeType="1"/>
          </p:cNvSpPr>
          <p:nvPr/>
        </p:nvSpPr>
        <p:spPr bwMode="auto">
          <a:xfrm>
            <a:off x="5537200" y="1694118"/>
            <a:ext cx="4763" cy="9366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 name="Line 94">
            <a:extLst>
              <a:ext uri="{FF2B5EF4-FFF2-40B4-BE49-F238E27FC236}">
                <a16:creationId xmlns:a16="http://schemas.microsoft.com/office/drawing/2014/main" id="{813F7912-5A9B-443C-B1A3-D97026D2D478}"/>
              </a:ext>
            </a:extLst>
          </p:cNvPr>
          <p:cNvSpPr>
            <a:spLocks noChangeShapeType="1"/>
          </p:cNvSpPr>
          <p:nvPr/>
        </p:nvSpPr>
        <p:spPr bwMode="auto">
          <a:xfrm>
            <a:off x="6524941" y="1699980"/>
            <a:ext cx="4763" cy="7778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 name="Line 81">
            <a:extLst>
              <a:ext uri="{FF2B5EF4-FFF2-40B4-BE49-F238E27FC236}">
                <a16:creationId xmlns:a16="http://schemas.microsoft.com/office/drawing/2014/main" id="{1FCAD2E6-FDFF-40B1-B31B-CDF7DEF2B52E}"/>
              </a:ext>
            </a:extLst>
          </p:cNvPr>
          <p:cNvSpPr>
            <a:spLocks noChangeShapeType="1"/>
          </p:cNvSpPr>
          <p:nvPr/>
        </p:nvSpPr>
        <p:spPr bwMode="auto">
          <a:xfrm>
            <a:off x="4658024" y="1690567"/>
            <a:ext cx="0" cy="762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 name="Line 84">
            <a:extLst>
              <a:ext uri="{FF2B5EF4-FFF2-40B4-BE49-F238E27FC236}">
                <a16:creationId xmlns:a16="http://schemas.microsoft.com/office/drawing/2014/main" id="{706DB4F9-CC80-41A3-A72A-E1561559B677}"/>
              </a:ext>
            </a:extLst>
          </p:cNvPr>
          <p:cNvSpPr>
            <a:spLocks noChangeShapeType="1"/>
          </p:cNvSpPr>
          <p:nvPr/>
        </p:nvSpPr>
        <p:spPr bwMode="auto">
          <a:xfrm>
            <a:off x="3725722" y="1697652"/>
            <a:ext cx="0" cy="762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 name="Line 96">
            <a:extLst>
              <a:ext uri="{FF2B5EF4-FFF2-40B4-BE49-F238E27FC236}">
                <a16:creationId xmlns:a16="http://schemas.microsoft.com/office/drawing/2014/main" id="{00F8A8DC-4915-4716-9CC0-5A949BFE8C5A}"/>
              </a:ext>
            </a:extLst>
          </p:cNvPr>
          <p:cNvSpPr>
            <a:spLocks noChangeShapeType="1"/>
          </p:cNvSpPr>
          <p:nvPr/>
        </p:nvSpPr>
        <p:spPr bwMode="auto">
          <a:xfrm>
            <a:off x="2631324" y="1690567"/>
            <a:ext cx="0" cy="762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8" name="Line 120">
            <a:extLst>
              <a:ext uri="{FF2B5EF4-FFF2-40B4-BE49-F238E27FC236}">
                <a16:creationId xmlns:a16="http://schemas.microsoft.com/office/drawing/2014/main" id="{5ED9460D-B07B-48D9-B3CF-68871718AEA8}"/>
              </a:ext>
            </a:extLst>
          </p:cNvPr>
          <p:cNvSpPr>
            <a:spLocks noChangeShapeType="1"/>
          </p:cNvSpPr>
          <p:nvPr/>
        </p:nvSpPr>
        <p:spPr bwMode="auto">
          <a:xfrm>
            <a:off x="2631325" y="1692919"/>
            <a:ext cx="4773770" cy="1423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 name="Rectangle 69">
            <a:extLst>
              <a:ext uri="{FF2B5EF4-FFF2-40B4-BE49-F238E27FC236}">
                <a16:creationId xmlns:a16="http://schemas.microsoft.com/office/drawing/2014/main" id="{93D4F089-B974-4C9D-8DCE-3F0B81D4904A}"/>
              </a:ext>
            </a:extLst>
          </p:cNvPr>
          <p:cNvSpPr>
            <a:spLocks noChangeArrowheads="1"/>
          </p:cNvSpPr>
          <p:nvPr/>
        </p:nvSpPr>
        <p:spPr bwMode="auto">
          <a:xfrm>
            <a:off x="8078796" y="1775677"/>
            <a:ext cx="780818" cy="473153"/>
          </a:xfrm>
          <a:prstGeom prst="rect">
            <a:avLst/>
          </a:prstGeom>
          <a:solidFill>
            <a:srgbClr val="FFFFCC"/>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David Kimber</a:t>
            </a:r>
          </a:p>
          <a:p>
            <a:pPr algn="ctr" eaLnBrk="1" hangingPunct="1">
              <a:spcBef>
                <a:spcPct val="0"/>
              </a:spcBef>
              <a:buFontTx/>
              <a:buNone/>
            </a:pPr>
            <a:r>
              <a:rPr lang="en-GB" altLang="en-US" sz="800" dirty="0">
                <a:latin typeface="Arial" panose="020B0604020202020204" pitchFamily="34" charset="0"/>
              </a:rPr>
              <a:t>1835 - 1927</a:t>
            </a:r>
          </a:p>
        </p:txBody>
      </p:sp>
      <p:sp>
        <p:nvSpPr>
          <p:cNvPr id="104" name="Line 5">
            <a:extLst>
              <a:ext uri="{FF2B5EF4-FFF2-40B4-BE49-F238E27FC236}">
                <a16:creationId xmlns:a16="http://schemas.microsoft.com/office/drawing/2014/main" id="{906388C0-BD28-4B8D-BCFA-02E151996629}"/>
              </a:ext>
            </a:extLst>
          </p:cNvPr>
          <p:cNvSpPr>
            <a:spLocks noChangeShapeType="1"/>
          </p:cNvSpPr>
          <p:nvPr/>
        </p:nvSpPr>
        <p:spPr bwMode="auto">
          <a:xfrm>
            <a:off x="7917243" y="1964590"/>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 name="Line 6">
            <a:extLst>
              <a:ext uri="{FF2B5EF4-FFF2-40B4-BE49-F238E27FC236}">
                <a16:creationId xmlns:a16="http://schemas.microsoft.com/office/drawing/2014/main" id="{39D71287-E356-48DA-A521-8BC66038C434}"/>
              </a:ext>
            </a:extLst>
          </p:cNvPr>
          <p:cNvSpPr>
            <a:spLocks noChangeShapeType="1"/>
          </p:cNvSpPr>
          <p:nvPr/>
        </p:nvSpPr>
        <p:spPr bwMode="auto">
          <a:xfrm>
            <a:off x="7917243" y="2040790"/>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 name="Rectangle 89">
            <a:extLst>
              <a:ext uri="{FF2B5EF4-FFF2-40B4-BE49-F238E27FC236}">
                <a16:creationId xmlns:a16="http://schemas.microsoft.com/office/drawing/2014/main" id="{C390A647-23D3-4C49-A5A3-9BF532120684}"/>
              </a:ext>
            </a:extLst>
          </p:cNvPr>
          <p:cNvSpPr>
            <a:spLocks noChangeArrowheads="1"/>
          </p:cNvSpPr>
          <p:nvPr/>
        </p:nvSpPr>
        <p:spPr bwMode="auto">
          <a:xfrm>
            <a:off x="3312529" y="1771533"/>
            <a:ext cx="828438" cy="456363"/>
          </a:xfrm>
          <a:prstGeom prst="rect">
            <a:avLst/>
          </a:prstGeom>
          <a:solidFill>
            <a:srgbClr val="E8D1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Emily Rampton</a:t>
            </a:r>
          </a:p>
          <a:p>
            <a:pPr algn="ctr" eaLnBrk="1" hangingPunct="1">
              <a:spcBef>
                <a:spcPct val="0"/>
              </a:spcBef>
              <a:buFontTx/>
              <a:buNone/>
            </a:pPr>
            <a:r>
              <a:rPr lang="en-GB" altLang="en-US" sz="800" dirty="0">
                <a:latin typeface="Arial" panose="020B0604020202020204" pitchFamily="34" charset="0"/>
              </a:rPr>
              <a:t>1834 - 1926</a:t>
            </a:r>
          </a:p>
        </p:txBody>
      </p:sp>
      <p:sp>
        <p:nvSpPr>
          <p:cNvPr id="112" name="Rectangle 89">
            <a:extLst>
              <a:ext uri="{FF2B5EF4-FFF2-40B4-BE49-F238E27FC236}">
                <a16:creationId xmlns:a16="http://schemas.microsoft.com/office/drawing/2014/main" id="{C0B7A58E-C511-4A86-8AF6-C5021A7D6595}"/>
              </a:ext>
            </a:extLst>
          </p:cNvPr>
          <p:cNvSpPr>
            <a:spLocks noChangeArrowheads="1"/>
          </p:cNvSpPr>
          <p:nvPr/>
        </p:nvSpPr>
        <p:spPr bwMode="auto">
          <a:xfrm>
            <a:off x="6123946" y="1773852"/>
            <a:ext cx="828438" cy="456363"/>
          </a:xfrm>
          <a:prstGeom prst="rect">
            <a:avLst/>
          </a:prstGeom>
          <a:solidFill>
            <a:srgbClr val="E8D1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Sarah  Rampton</a:t>
            </a:r>
          </a:p>
          <a:p>
            <a:pPr algn="ctr" eaLnBrk="1" hangingPunct="1">
              <a:spcBef>
                <a:spcPct val="0"/>
              </a:spcBef>
              <a:buFontTx/>
              <a:buNone/>
            </a:pPr>
            <a:r>
              <a:rPr lang="en-GB" altLang="en-US" sz="800" dirty="0">
                <a:latin typeface="Arial" panose="020B0604020202020204" pitchFamily="34" charset="0"/>
              </a:rPr>
              <a:t>1824 - 1856</a:t>
            </a:r>
          </a:p>
        </p:txBody>
      </p:sp>
      <p:sp>
        <p:nvSpPr>
          <p:cNvPr id="114" name="Rectangle 89">
            <a:extLst>
              <a:ext uri="{FF2B5EF4-FFF2-40B4-BE49-F238E27FC236}">
                <a16:creationId xmlns:a16="http://schemas.microsoft.com/office/drawing/2014/main" id="{87BEBFBF-4AC1-4221-BB03-1488E9D28F54}"/>
              </a:ext>
            </a:extLst>
          </p:cNvPr>
          <p:cNvSpPr>
            <a:spLocks noChangeArrowheads="1"/>
          </p:cNvSpPr>
          <p:nvPr/>
        </p:nvSpPr>
        <p:spPr bwMode="auto">
          <a:xfrm>
            <a:off x="5170821" y="1762689"/>
            <a:ext cx="828438" cy="456363"/>
          </a:xfrm>
          <a:prstGeom prst="rect">
            <a:avLst/>
          </a:prstGeom>
          <a:solidFill>
            <a:srgbClr val="E8D1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Harriet  Rampton</a:t>
            </a:r>
          </a:p>
          <a:p>
            <a:pPr algn="ctr" eaLnBrk="1" hangingPunct="1">
              <a:spcBef>
                <a:spcPct val="0"/>
              </a:spcBef>
              <a:buFontTx/>
              <a:buNone/>
            </a:pPr>
            <a:r>
              <a:rPr lang="en-GB" altLang="en-US" sz="800" dirty="0">
                <a:latin typeface="Arial" panose="020B0604020202020204" pitchFamily="34" charset="0"/>
              </a:rPr>
              <a:t>1824</a:t>
            </a:r>
          </a:p>
        </p:txBody>
      </p:sp>
      <p:sp>
        <p:nvSpPr>
          <p:cNvPr id="116" name="Rectangle 89">
            <a:extLst>
              <a:ext uri="{FF2B5EF4-FFF2-40B4-BE49-F238E27FC236}">
                <a16:creationId xmlns:a16="http://schemas.microsoft.com/office/drawing/2014/main" id="{C8BFE017-B411-4329-BECB-5EC873E835FB}"/>
              </a:ext>
            </a:extLst>
          </p:cNvPr>
          <p:cNvSpPr>
            <a:spLocks noChangeArrowheads="1"/>
          </p:cNvSpPr>
          <p:nvPr/>
        </p:nvSpPr>
        <p:spPr bwMode="auto">
          <a:xfrm>
            <a:off x="4243805" y="1770267"/>
            <a:ext cx="828438" cy="456363"/>
          </a:xfrm>
          <a:prstGeom prst="rect">
            <a:avLst/>
          </a:prstGeom>
          <a:solidFill>
            <a:srgbClr val="E8D1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Caroline Rampton</a:t>
            </a:r>
          </a:p>
          <a:p>
            <a:pPr algn="ctr" eaLnBrk="1" hangingPunct="1">
              <a:spcBef>
                <a:spcPct val="0"/>
              </a:spcBef>
              <a:buFontTx/>
              <a:buNone/>
            </a:pPr>
            <a:r>
              <a:rPr lang="en-GB" altLang="en-US" sz="800" dirty="0">
                <a:latin typeface="Arial" panose="020B0604020202020204" pitchFamily="34" charset="0"/>
              </a:rPr>
              <a:t>1820 - 1847</a:t>
            </a:r>
          </a:p>
        </p:txBody>
      </p:sp>
      <p:sp>
        <p:nvSpPr>
          <p:cNvPr id="118" name="Rectangle 89">
            <a:extLst>
              <a:ext uri="{FF2B5EF4-FFF2-40B4-BE49-F238E27FC236}">
                <a16:creationId xmlns:a16="http://schemas.microsoft.com/office/drawing/2014/main" id="{2FF64EA3-AACB-4694-9314-E1741667FECF}"/>
              </a:ext>
            </a:extLst>
          </p:cNvPr>
          <p:cNvSpPr>
            <a:spLocks noChangeArrowheads="1"/>
          </p:cNvSpPr>
          <p:nvPr/>
        </p:nvSpPr>
        <p:spPr bwMode="auto">
          <a:xfrm>
            <a:off x="2385514" y="1766767"/>
            <a:ext cx="828438" cy="456363"/>
          </a:xfrm>
          <a:prstGeom prst="rect">
            <a:avLst/>
          </a:prstGeom>
          <a:solidFill>
            <a:srgbClr val="E8D1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George  Rampton</a:t>
            </a:r>
          </a:p>
          <a:p>
            <a:pPr algn="ctr" eaLnBrk="1" hangingPunct="1">
              <a:spcBef>
                <a:spcPct val="0"/>
              </a:spcBef>
              <a:buFontTx/>
              <a:buNone/>
            </a:pPr>
            <a:r>
              <a:rPr lang="en-GB" altLang="en-US" sz="800" dirty="0">
                <a:latin typeface="Arial" panose="020B0604020202020204" pitchFamily="34" charset="0"/>
              </a:rPr>
              <a:t>1816 – 1851 </a:t>
            </a:r>
          </a:p>
        </p:txBody>
      </p:sp>
      <p:sp>
        <p:nvSpPr>
          <p:cNvPr id="120" name="Line 87">
            <a:extLst>
              <a:ext uri="{FF2B5EF4-FFF2-40B4-BE49-F238E27FC236}">
                <a16:creationId xmlns:a16="http://schemas.microsoft.com/office/drawing/2014/main" id="{8A6F4D4D-150F-45E2-812E-0A67A600994A}"/>
              </a:ext>
            </a:extLst>
          </p:cNvPr>
          <p:cNvSpPr>
            <a:spLocks noChangeShapeType="1"/>
          </p:cNvSpPr>
          <p:nvPr/>
        </p:nvSpPr>
        <p:spPr bwMode="auto">
          <a:xfrm>
            <a:off x="8065477" y="841733"/>
            <a:ext cx="4165" cy="32277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 name="Rectangle 89">
            <a:extLst>
              <a:ext uri="{FF2B5EF4-FFF2-40B4-BE49-F238E27FC236}">
                <a16:creationId xmlns:a16="http://schemas.microsoft.com/office/drawing/2014/main" id="{05F28BFA-7B5E-441D-B9AD-23563051FF36}"/>
              </a:ext>
            </a:extLst>
          </p:cNvPr>
          <p:cNvSpPr>
            <a:spLocks noChangeArrowheads="1"/>
          </p:cNvSpPr>
          <p:nvPr/>
        </p:nvSpPr>
        <p:spPr bwMode="auto">
          <a:xfrm>
            <a:off x="7268258" y="578978"/>
            <a:ext cx="714174" cy="456363"/>
          </a:xfrm>
          <a:prstGeom prst="rect">
            <a:avLst/>
          </a:prstGeom>
          <a:solidFill>
            <a:srgbClr val="E8D1FF"/>
          </a:solidFill>
          <a:ln w="28575">
            <a:solidFill>
              <a:schemeClr val="bg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Christopher </a:t>
            </a:r>
            <a:br>
              <a:rPr lang="en-GB" altLang="en-US" sz="800" dirty="0">
                <a:latin typeface="Arial" panose="020B0604020202020204" pitchFamily="34" charset="0"/>
              </a:rPr>
            </a:br>
            <a:r>
              <a:rPr lang="en-GB" altLang="en-US" sz="800" dirty="0">
                <a:latin typeface="Arial" panose="020B0604020202020204" pitchFamily="34" charset="0"/>
              </a:rPr>
              <a:t>Rampton  </a:t>
            </a:r>
          </a:p>
        </p:txBody>
      </p:sp>
      <p:sp>
        <p:nvSpPr>
          <p:cNvPr id="124" name="Rectangle 69">
            <a:extLst>
              <a:ext uri="{FF2B5EF4-FFF2-40B4-BE49-F238E27FC236}">
                <a16:creationId xmlns:a16="http://schemas.microsoft.com/office/drawing/2014/main" id="{D90DDDFF-87A1-4E6C-9988-188D0C5868DC}"/>
              </a:ext>
            </a:extLst>
          </p:cNvPr>
          <p:cNvSpPr>
            <a:spLocks noChangeArrowheads="1"/>
          </p:cNvSpPr>
          <p:nvPr/>
        </p:nvSpPr>
        <p:spPr bwMode="auto">
          <a:xfrm>
            <a:off x="8153288" y="574566"/>
            <a:ext cx="559074" cy="473153"/>
          </a:xfrm>
          <a:prstGeom prst="rect">
            <a:avLst/>
          </a:prstGeom>
          <a:solidFill>
            <a:srgbClr val="FFFFCC"/>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800" dirty="0">
                <a:latin typeface="Arial" panose="020B0604020202020204" pitchFamily="34" charset="0"/>
              </a:rPr>
              <a:t>Dinah</a:t>
            </a:r>
          </a:p>
        </p:txBody>
      </p:sp>
      <p:sp>
        <p:nvSpPr>
          <p:cNvPr id="126" name="Line 5">
            <a:extLst>
              <a:ext uri="{FF2B5EF4-FFF2-40B4-BE49-F238E27FC236}">
                <a16:creationId xmlns:a16="http://schemas.microsoft.com/office/drawing/2014/main" id="{8B6B9DAF-C647-40C9-9E89-4CEBDBCE2C78}"/>
              </a:ext>
            </a:extLst>
          </p:cNvPr>
          <p:cNvSpPr>
            <a:spLocks noChangeShapeType="1"/>
          </p:cNvSpPr>
          <p:nvPr/>
        </p:nvSpPr>
        <p:spPr bwMode="auto">
          <a:xfrm>
            <a:off x="7991735" y="763479"/>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0" name="Line 6">
            <a:extLst>
              <a:ext uri="{FF2B5EF4-FFF2-40B4-BE49-F238E27FC236}">
                <a16:creationId xmlns:a16="http://schemas.microsoft.com/office/drawing/2014/main" id="{24D511C9-386B-45B5-A9FE-F7CC34033314}"/>
              </a:ext>
            </a:extLst>
          </p:cNvPr>
          <p:cNvSpPr>
            <a:spLocks noChangeShapeType="1"/>
          </p:cNvSpPr>
          <p:nvPr/>
        </p:nvSpPr>
        <p:spPr bwMode="auto">
          <a:xfrm>
            <a:off x="7991735" y="839679"/>
            <a:ext cx="152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 name="TextBox 62">
            <a:extLst>
              <a:ext uri="{FF2B5EF4-FFF2-40B4-BE49-F238E27FC236}">
                <a16:creationId xmlns:a16="http://schemas.microsoft.com/office/drawing/2014/main" id="{A5F50355-9AB0-4449-AACE-330D6C2C7FA2}"/>
              </a:ext>
            </a:extLst>
          </p:cNvPr>
          <p:cNvSpPr txBox="1"/>
          <p:nvPr/>
        </p:nvSpPr>
        <p:spPr>
          <a:xfrm>
            <a:off x="261813" y="4301558"/>
            <a:ext cx="8719787" cy="276999"/>
          </a:xfrm>
          <a:prstGeom prst="rect">
            <a:avLst/>
          </a:prstGeom>
          <a:noFill/>
        </p:spPr>
        <p:txBody>
          <a:bodyPr wrap="square">
            <a:spAutoFit/>
          </a:bodyPr>
          <a:lstStyle/>
          <a:p>
            <a:pPr algn="ctr"/>
            <a:r>
              <a:rPr lang="en-GB" sz="1200" i="0" dirty="0">
                <a:solidFill>
                  <a:schemeClr val="bg1"/>
                </a:solidFill>
                <a:effectLst/>
                <a:latin typeface="Georgia" panose="02040502050405020303" pitchFamily="18" charset="0"/>
              </a:rPr>
              <a:t>The 1843 Tithe Map and entry for Christopher and </a:t>
            </a:r>
            <a:r>
              <a:rPr lang="en-GB" sz="1200" dirty="0">
                <a:solidFill>
                  <a:schemeClr val="bg1"/>
                </a:solidFill>
                <a:latin typeface="Georgia" panose="02040502050405020303" pitchFamily="18" charset="0"/>
              </a:rPr>
              <a:t>Sarah </a:t>
            </a:r>
            <a:r>
              <a:rPr lang="en-GB" sz="1200" i="0" dirty="0">
                <a:solidFill>
                  <a:schemeClr val="bg1"/>
                </a:solidFill>
                <a:effectLst/>
                <a:latin typeface="Georgia" panose="02040502050405020303" pitchFamily="18" charset="0"/>
              </a:rPr>
              <a:t>Rampton on plot 290 in Monk Sherborne</a:t>
            </a:r>
            <a:endParaRPr lang="en-GB" sz="1200" dirty="0"/>
          </a:p>
        </p:txBody>
      </p:sp>
      <p:sp>
        <p:nvSpPr>
          <p:cNvPr id="64" name="TextBox 63">
            <a:extLst>
              <a:ext uri="{FF2B5EF4-FFF2-40B4-BE49-F238E27FC236}">
                <a16:creationId xmlns:a16="http://schemas.microsoft.com/office/drawing/2014/main" id="{ED92B6CC-4506-416E-8B7C-5E23B57D5E6D}"/>
              </a:ext>
            </a:extLst>
          </p:cNvPr>
          <p:cNvSpPr txBox="1"/>
          <p:nvPr/>
        </p:nvSpPr>
        <p:spPr>
          <a:xfrm>
            <a:off x="4912422" y="6523634"/>
            <a:ext cx="4231578" cy="261610"/>
          </a:xfrm>
          <a:prstGeom prst="rect">
            <a:avLst/>
          </a:prstGeom>
          <a:noFill/>
        </p:spPr>
        <p:txBody>
          <a:bodyPr wrap="square">
            <a:spAutoFit/>
          </a:bodyPr>
          <a:lstStyle/>
          <a:p>
            <a:pPr algn="ctr"/>
            <a:r>
              <a:rPr lang="en-GB" sz="1100" dirty="0">
                <a:solidFill>
                  <a:schemeClr val="bg1"/>
                </a:solidFill>
                <a:latin typeface="Georgia" panose="02040502050405020303" pitchFamily="18" charset="0"/>
              </a:rPr>
              <a:t>All Saints Church. Monk </a:t>
            </a:r>
            <a:r>
              <a:rPr lang="en-GB" sz="1100" dirty="0" err="1">
                <a:solidFill>
                  <a:schemeClr val="bg1"/>
                </a:solidFill>
                <a:latin typeface="Georgia" panose="02040502050405020303" pitchFamily="18" charset="0"/>
              </a:rPr>
              <a:t>Shernorne</a:t>
            </a:r>
            <a:r>
              <a:rPr lang="en-GB" sz="1100" dirty="0">
                <a:solidFill>
                  <a:schemeClr val="bg1"/>
                </a:solidFill>
                <a:latin typeface="Georgia" panose="02040502050405020303" pitchFamily="18" charset="0"/>
              </a:rPr>
              <a:t> near Wootton St. Lawrence </a:t>
            </a:r>
          </a:p>
        </p:txBody>
      </p:sp>
      <p:sp>
        <p:nvSpPr>
          <p:cNvPr id="17" name="TextBox 16">
            <a:extLst>
              <a:ext uri="{FF2B5EF4-FFF2-40B4-BE49-F238E27FC236}">
                <a16:creationId xmlns:a16="http://schemas.microsoft.com/office/drawing/2014/main" id="{D1C48574-3857-4E34-965C-CD0C4E616F03}"/>
              </a:ext>
            </a:extLst>
          </p:cNvPr>
          <p:cNvSpPr txBox="1"/>
          <p:nvPr/>
        </p:nvSpPr>
        <p:spPr>
          <a:xfrm>
            <a:off x="333543" y="6522797"/>
            <a:ext cx="4578595" cy="261610"/>
          </a:xfrm>
          <a:prstGeom prst="rect">
            <a:avLst/>
          </a:prstGeom>
          <a:noFill/>
        </p:spPr>
        <p:txBody>
          <a:bodyPr wrap="square">
            <a:spAutoFit/>
          </a:bodyPr>
          <a:lstStyle/>
          <a:p>
            <a:pPr algn="ctr"/>
            <a:r>
              <a:rPr lang="en-GB" sz="1100" dirty="0">
                <a:solidFill>
                  <a:schemeClr val="bg1"/>
                </a:solidFill>
                <a:latin typeface="Georgia" panose="02040502050405020303" pitchFamily="18" charset="0"/>
              </a:rPr>
              <a:t>The 1851 Census record for Christopher and Sarah Rampton</a:t>
            </a:r>
          </a:p>
        </p:txBody>
      </p:sp>
      <p:sp>
        <p:nvSpPr>
          <p:cNvPr id="2" name="TextBox 1">
            <a:extLst>
              <a:ext uri="{FF2B5EF4-FFF2-40B4-BE49-F238E27FC236}">
                <a16:creationId xmlns:a16="http://schemas.microsoft.com/office/drawing/2014/main" id="{66EAC06B-584E-46AD-B50F-DAA5F1D124E0}"/>
              </a:ext>
            </a:extLst>
          </p:cNvPr>
          <p:cNvSpPr txBox="1"/>
          <p:nvPr/>
        </p:nvSpPr>
        <p:spPr>
          <a:xfrm>
            <a:off x="-28979" y="6057"/>
            <a:ext cx="9143999" cy="400110"/>
          </a:xfrm>
          <a:prstGeom prst="rect">
            <a:avLst/>
          </a:prstGeom>
          <a:noFill/>
        </p:spPr>
        <p:txBody>
          <a:bodyPr wrap="square">
            <a:spAutoFit/>
          </a:bodyPr>
          <a:lstStyle/>
          <a:p>
            <a:pPr algn="ctr"/>
            <a:r>
              <a:rPr lang="en-GB" sz="2000" dirty="0">
                <a:solidFill>
                  <a:schemeClr val="bg1"/>
                </a:solidFill>
                <a:latin typeface="Georgia" panose="02040502050405020303" pitchFamily="18" charset="0"/>
              </a:rPr>
              <a:t>Sarah Rampton (1791–1864) – Daughter of Thomas Mattingly (1750-1832)</a:t>
            </a:r>
          </a:p>
        </p:txBody>
      </p:sp>
      <p:pic>
        <p:nvPicPr>
          <p:cNvPr id="16" name="Picture 15" descr="An old stone building&#10;&#10;Description automatically generated">
            <a:extLst>
              <a:ext uri="{FF2B5EF4-FFF2-40B4-BE49-F238E27FC236}">
                <a16:creationId xmlns:a16="http://schemas.microsoft.com/office/drawing/2014/main" id="{220FF398-FDA6-4A90-8074-7B772F7E1D11}"/>
              </a:ext>
            </a:extLst>
          </p:cNvPr>
          <p:cNvPicPr>
            <a:picLocks noChangeAspect="1"/>
          </p:cNvPicPr>
          <p:nvPr/>
        </p:nvPicPr>
        <p:blipFill rotWithShape="1">
          <a:blip r:embed="rId6">
            <a:extLst>
              <a:ext uri="{28A0092B-C50C-407E-A947-70E740481C1C}">
                <a14:useLocalDpi xmlns:a14="http://schemas.microsoft.com/office/drawing/2010/main" val="0"/>
              </a:ext>
            </a:extLst>
          </a:blip>
          <a:srcRect t="5008" b="3958"/>
          <a:stretch/>
        </p:blipFill>
        <p:spPr>
          <a:xfrm>
            <a:off x="5018159" y="4683794"/>
            <a:ext cx="3934461" cy="1821730"/>
          </a:xfrm>
          <a:prstGeom prst="rect">
            <a:avLst/>
          </a:prstGeom>
        </p:spPr>
      </p:pic>
    </p:spTree>
    <p:extLst>
      <p:ext uri="{BB962C8B-B14F-4D97-AF65-F5344CB8AC3E}">
        <p14:creationId xmlns:p14="http://schemas.microsoft.com/office/powerpoint/2010/main" val="5730229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812</Words>
  <Application>Microsoft Office PowerPoint</Application>
  <PresentationFormat>On-screen Show (4:3)</PresentationFormat>
  <Paragraphs>123</Paragraphs>
  <Slides>6</Slides>
  <Notes>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6</vt:i4>
      </vt:variant>
    </vt:vector>
  </HeadingPairs>
  <TitlesOfParts>
    <vt:vector size="13" baseType="lpstr">
      <vt:lpstr>Arial</vt:lpstr>
      <vt:lpstr>Calibri</vt:lpstr>
      <vt:lpstr>Calibri Light</vt:lpstr>
      <vt:lpstr>Georgia</vt:lpstr>
      <vt:lpstr>Helvetica Neue</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mattingly</dc:creator>
  <cp:lastModifiedBy>neil mattingly</cp:lastModifiedBy>
  <cp:revision>1</cp:revision>
  <dcterms:created xsi:type="dcterms:W3CDTF">2020-10-26T17:55:04Z</dcterms:created>
  <dcterms:modified xsi:type="dcterms:W3CDTF">2020-10-26T18:02:58Z</dcterms:modified>
</cp:coreProperties>
</file>